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6" r:id="rId4"/>
    <p:sldId id="259" r:id="rId5"/>
    <p:sldId id="260" r:id="rId6"/>
    <p:sldId id="261" r:id="rId7"/>
    <p:sldId id="262" r:id="rId8"/>
    <p:sldId id="271" r:id="rId9"/>
    <p:sldId id="272" r:id="rId10"/>
    <p:sldId id="273" r:id="rId11"/>
    <p:sldId id="274" r:id="rId12"/>
    <p:sldId id="263" r:id="rId13"/>
    <p:sldId id="264" r:id="rId14"/>
    <p:sldId id="265" r:id="rId15"/>
    <p:sldId id="268" r:id="rId16"/>
    <p:sldId id="266" r:id="rId17"/>
    <p:sldId id="267"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5916C4-98BE-42B6-B842-1183A5C2C159}"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364077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916C4-98BE-42B6-B842-1183A5C2C159}"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170953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916C4-98BE-42B6-B842-1183A5C2C159}"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324328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805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916C4-98BE-42B6-B842-1183A5C2C159}"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316690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916C4-98BE-42B6-B842-1183A5C2C159}"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9404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5916C4-98BE-42B6-B842-1183A5C2C159}"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301425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5916C4-98BE-42B6-B842-1183A5C2C159}" type="datetimeFigureOut">
              <a:rPr lang="en-US" smtClean="0"/>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151777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916C4-98BE-42B6-B842-1183A5C2C159}" type="datetimeFigureOut">
              <a:rPr lang="en-US" smtClean="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27279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916C4-98BE-42B6-B842-1183A5C2C159}" type="datetimeFigureOut">
              <a:rPr lang="en-US" smtClean="0"/>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325631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916C4-98BE-42B6-B842-1183A5C2C159}"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334394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916C4-98BE-42B6-B842-1183A5C2C159}"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3AB00-E465-41A6-A445-87F6DFE3845E}" type="slidenum">
              <a:rPr lang="en-US" smtClean="0"/>
              <a:t>‹#›</a:t>
            </a:fld>
            <a:endParaRPr lang="en-US"/>
          </a:p>
        </p:txBody>
      </p:sp>
    </p:spTree>
    <p:extLst>
      <p:ext uri="{BB962C8B-B14F-4D97-AF65-F5344CB8AC3E}">
        <p14:creationId xmlns:p14="http://schemas.microsoft.com/office/powerpoint/2010/main" val="190931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916C4-98BE-42B6-B842-1183A5C2C159}" type="datetimeFigureOut">
              <a:rPr lang="en-US" smtClean="0"/>
              <a:t>12/11/2020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3AB00-E465-41A6-A445-87F6DFE3845E}" type="slidenum">
              <a:rPr lang="en-US" smtClean="0"/>
              <a:t>‹#›</a:t>
            </a:fld>
            <a:endParaRPr lang="en-US"/>
          </a:p>
        </p:txBody>
      </p:sp>
    </p:spTree>
    <p:extLst>
      <p:ext uri="{BB962C8B-B14F-4D97-AF65-F5344CB8AC3E}">
        <p14:creationId xmlns:p14="http://schemas.microsoft.com/office/powerpoint/2010/main" val="74239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ph.ca.gov/Programs/CID/DCDC/Pages/COVID-19/Regional-Stay-at-Home-Order-.aspx" TargetMode="External"/><Relationship Id="rId2" Type="http://schemas.openxmlformats.org/officeDocument/2006/relationships/hyperlink" Target="https://covid19.ca.gov/?utm_source=google&amp;utm_medium=cpc&amp;utm_campaign=ca-covid19response-august2020&amp;utm_term=ca%20stay%20at%20home%20order&amp;gclid=Cj0KCQiAzsz-BRCCARIsANotFgP6Snk3wpXQfz0wEheMFkui4N5JKqI9FF29M15ivKEs-90uYpyxTkQaAg6yEALw_wcB"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library.municode.com/ca/los_angeles_county/codes/code_of_ordinances?nodeId=TIT8COPRBUWARE_DIV3HO_CH8.52RES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ublichealth.lacounty.gov/media/Coronavirus/docs/HOO/HOO_SaferatHome_SurgeResponse.pdf" TargetMode="External"/><Relationship Id="rId2" Type="http://schemas.openxmlformats.org/officeDocument/2006/relationships/hyperlink" Target="http://www.publichealth.lacounty.gov/"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hyperlink" Target="https://hcidla.lacity.org/RSO-Overview" TargetMode="External"/><Relationship Id="rId3" Type="http://schemas.openxmlformats.org/officeDocument/2006/relationships/hyperlink" Target="https://www.smgov.net/rentcontrol/" TargetMode="External"/><Relationship Id="rId7" Type="http://schemas.openxmlformats.org/officeDocument/2006/relationships/hyperlink" Target="http://www.beverlyhills.org/departments/communitydevelopment/rentstabilizationdivision/?NFR=1" TargetMode="External"/><Relationship Id="rId2" Type="http://schemas.openxmlformats.org/officeDocument/2006/relationships/hyperlink" Target="http://www.longbeach.gov/lbds/hn/" TargetMode="External"/><Relationship Id="rId1" Type="http://schemas.openxmlformats.org/officeDocument/2006/relationships/slideLayout" Target="../slideLayouts/slideLayout12.xml"/><Relationship Id="rId6" Type="http://schemas.openxmlformats.org/officeDocument/2006/relationships/hyperlink" Target="https://www.cityofinglewood.org/DocumentCenter/View/15458/ORDIANCE-20-03_signedcopy" TargetMode="External"/><Relationship Id="rId5" Type="http://schemas.openxmlformats.org/officeDocument/2006/relationships/hyperlink" Target="https://www.burbankca.gov/departments/community-development/housing-economic-development/housing/the-burbank-landlord-tenant-commission" TargetMode="External"/><Relationship Id="rId4" Type="http://schemas.openxmlformats.org/officeDocument/2006/relationships/hyperlink" Target="https://www.culvercity.org/City-Hall/Reports-policies-local-laws/Interim-Rent-Control-Measur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lamayor.org/sites/g/files/wph446/f/page/file/20201202%20Mayor%20Public%20Order%20Targeted%20SAH%20Order_1.pdf"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hyperlink" Target="https://www.carcovidupdate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files.covid19.ca.gov/pdf/guidance-real-estate--en.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inspection.federalregister.gov/2020-19654.pdf?fbclid=IwAR3r6lSOkclKu-8y4zZTyGS3vJiSWrmpdEMMb40Q16UeSZpC_tCnTFkg_sE" TargetMode="External"/><Relationship Id="rId2" Type="http://schemas.openxmlformats.org/officeDocument/2006/relationships/hyperlink" Target="https://www.consumerfinance.gov/coronavirus/mortgage-and-housing-assistance/renter-protections/#additional-protections" TargetMode="External"/><Relationship Id="rId1" Type="http://schemas.openxmlformats.org/officeDocument/2006/relationships/slideLayout" Target="../slideLayouts/slideLayout5.xml"/><Relationship Id="rId4" Type="http://schemas.openxmlformats.org/officeDocument/2006/relationships/hyperlink" Target="https://www.federalregister.gov/documents/2020/09/04/2020-19654/temporary-halt-in-residential-evictions-to-prevent-the-further-spread-of-covid-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p:cNvSpPr>
          <p:nvPr/>
        </p:nvSpPr>
        <p:spPr bwMode="auto">
          <a:xfrm>
            <a:off x="592671" y="1195805"/>
            <a:ext cx="7960256" cy="553998"/>
          </a:xfrm>
          <a:prstGeom prst="rect">
            <a:avLst/>
          </a:prstGeom>
          <a:noFill/>
          <a:ln>
            <a:noFill/>
          </a:ln>
          <a:extLst/>
        </p:spPr>
        <p:txBody>
          <a:bodyPr wrap="none" lIns="0" tIns="0" rIns="0" bIns="0" anchor="ctr">
            <a:spAutoFit/>
          </a:bodyPr>
          <a:lstStyle/>
          <a:p>
            <a:pPr algn="ctr" defTabSz="914217">
              <a:defRPr/>
            </a:pPr>
            <a:r>
              <a:rPr lang="en-US" sz="3600" dirty="0" smtClean="0">
                <a:solidFill>
                  <a:schemeClr val="tx2"/>
                </a:solidFill>
                <a:latin typeface="Bebas Neue" charset="0"/>
                <a:ea typeface="ＭＳ Ｐゴシック" charset="0"/>
                <a:cs typeface="ＭＳ Ｐゴシック" charset="0"/>
                <a:sym typeface="Bebas Neue" charset="0"/>
              </a:rPr>
              <a:t>LANDLORD TENANT ISSUES TODAY</a:t>
            </a:r>
            <a:endParaRPr lang="en-US" sz="3600" dirty="0">
              <a:solidFill>
                <a:schemeClr val="tx2"/>
              </a:solidFill>
              <a:latin typeface="Bebas Neue" charset="0"/>
              <a:ea typeface="ＭＳ Ｐゴシック" charset="0"/>
              <a:cs typeface="ＭＳ Ｐゴシック" charset="0"/>
              <a:sym typeface="Bebas Neue" charset="0"/>
            </a:endParaRPr>
          </a:p>
        </p:txBody>
      </p:sp>
      <p:sp>
        <p:nvSpPr>
          <p:cNvPr id="24" name="Rectangle 2"/>
          <p:cNvSpPr>
            <a:spLocks/>
          </p:cNvSpPr>
          <p:nvPr/>
        </p:nvSpPr>
        <p:spPr bwMode="auto">
          <a:xfrm>
            <a:off x="2209883" y="888028"/>
            <a:ext cx="4703595" cy="307777"/>
          </a:xfrm>
          <a:prstGeom prst="rect">
            <a:avLst/>
          </a:prstGeom>
          <a:noFill/>
          <a:ln>
            <a:noFill/>
          </a:ln>
          <a:extLst/>
        </p:spPr>
        <p:txBody>
          <a:bodyPr wrap="none" lIns="0" tIns="0" rIns="0" bIns="0" anchor="ctr">
            <a:spAutoFit/>
          </a:bodyPr>
          <a:lstStyle/>
          <a:p>
            <a:pPr algn="ctr" defTabSz="914217">
              <a:defRPr/>
            </a:pPr>
            <a:r>
              <a:rPr lang="en-US" sz="2000" b="1" dirty="0" smtClean="0">
                <a:solidFill>
                  <a:schemeClr val="accent2"/>
                </a:solidFill>
                <a:latin typeface="Roboto Regular"/>
                <a:ea typeface="ＭＳ Ｐゴシック" charset="0"/>
                <a:cs typeface="Roboto Regular"/>
                <a:sym typeface="Montserrat-Regular" charset="0"/>
              </a:rPr>
              <a:t>THIS         SHOW THAT WE CALL 2020</a:t>
            </a:r>
            <a:endParaRPr lang="en-US" sz="2000" b="1" dirty="0">
              <a:solidFill>
                <a:schemeClr val="accent2"/>
              </a:solidFill>
              <a:latin typeface="Roboto Regular"/>
              <a:ea typeface="ＭＳ Ｐゴシック" charset="0"/>
              <a:cs typeface="Roboto Regular"/>
              <a:sym typeface="Montserrat-Regular" charset="0"/>
            </a:endParaRPr>
          </a:p>
        </p:txBody>
      </p:sp>
      <p:grpSp>
        <p:nvGrpSpPr>
          <p:cNvPr id="25" name="Group 24"/>
          <p:cNvGrpSpPr/>
          <p:nvPr/>
        </p:nvGrpSpPr>
        <p:grpSpPr>
          <a:xfrm>
            <a:off x="4423172" y="1715981"/>
            <a:ext cx="300038" cy="71456"/>
            <a:chOff x="1942594" y="2781300"/>
            <a:chExt cx="799891" cy="190500"/>
          </a:xfrm>
          <a:solidFill>
            <a:schemeClr val="bg1">
              <a:lumMod val="85000"/>
            </a:schemeClr>
          </a:solidFill>
        </p:grpSpPr>
        <p:sp>
          <p:nvSpPr>
            <p:cNvPr id="2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sp>
          <p:nvSpPr>
            <p:cNvPr id="28"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sp>
          <p:nvSpPr>
            <p:cNvPr id="29"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grpSp>
      <p:cxnSp>
        <p:nvCxnSpPr>
          <p:cNvPr id="30" name="Straight Connector 29"/>
          <p:cNvCxnSpPr/>
          <p:nvPr/>
        </p:nvCxnSpPr>
        <p:spPr>
          <a:xfrm flipH="1" flipV="1">
            <a:off x="5389563" y="3785394"/>
            <a:ext cx="1108869" cy="5429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886075" y="3785394"/>
            <a:ext cx="923925" cy="665163"/>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3647282" y="2396332"/>
            <a:ext cx="1858169" cy="1858963"/>
          </a:xfrm>
          <a:prstGeom prst="ellipse">
            <a:avLst/>
          </a:prstGeom>
          <a:solidFill>
            <a:schemeClr val="bg1"/>
          </a:solid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33" name="Oval 32"/>
          <p:cNvSpPr/>
          <p:nvPr/>
        </p:nvSpPr>
        <p:spPr>
          <a:xfrm>
            <a:off x="1116807" y="3178969"/>
            <a:ext cx="1858963" cy="1859756"/>
          </a:xfrm>
          <a:prstGeom prst="ellipse">
            <a:avLst/>
          </a:prstGeom>
          <a:solidFill>
            <a:schemeClr val="bg1"/>
          </a:solidFill>
          <a:ln w="762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45" name="Oval 44"/>
          <p:cNvSpPr/>
          <p:nvPr/>
        </p:nvSpPr>
        <p:spPr>
          <a:xfrm>
            <a:off x="6498432" y="3225800"/>
            <a:ext cx="1858963" cy="1858963"/>
          </a:xfrm>
          <a:prstGeom prst="ellipse">
            <a:avLst/>
          </a:prstGeom>
          <a:solidFill>
            <a:schemeClr val="bg1"/>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56" name="Oval 1"/>
          <p:cNvSpPr>
            <a:spLocks noChangeArrowheads="1"/>
          </p:cNvSpPr>
          <p:nvPr/>
        </p:nvSpPr>
        <p:spPr bwMode="auto">
          <a:xfrm>
            <a:off x="827882" y="3005138"/>
            <a:ext cx="780256" cy="780257"/>
          </a:xfrm>
          <a:prstGeom prst="ellipse">
            <a:avLst/>
          </a:prstGeom>
          <a:solidFill>
            <a:schemeClr val="accent1"/>
          </a:solidFill>
          <a:ln>
            <a:noFill/>
          </a:ln>
          <a:extLst/>
        </p:spPr>
        <p:txBody>
          <a:bodyPr lIns="45720" tIns="22860" rIns="45720" bIns="22860"/>
          <a:lstStyle/>
          <a:p>
            <a:pPr eaLnBrk="1" hangingPunct="1"/>
            <a:endParaRPr lang="en-US" sz="1400">
              <a:latin typeface="Calibri Light" pitchFamily="34" charset="0"/>
            </a:endParaRPr>
          </a:p>
        </p:txBody>
      </p:sp>
      <p:sp>
        <p:nvSpPr>
          <p:cNvPr id="68" name="Oval 1"/>
          <p:cNvSpPr>
            <a:spLocks noChangeArrowheads="1"/>
          </p:cNvSpPr>
          <p:nvPr/>
        </p:nvSpPr>
        <p:spPr bwMode="auto">
          <a:xfrm>
            <a:off x="3464719" y="2125663"/>
            <a:ext cx="780256" cy="780257"/>
          </a:xfrm>
          <a:prstGeom prst="ellipse">
            <a:avLst/>
          </a:prstGeom>
          <a:solidFill>
            <a:schemeClr val="accent2"/>
          </a:solidFill>
          <a:ln>
            <a:noFill/>
          </a:ln>
          <a:extLst/>
        </p:spPr>
        <p:txBody>
          <a:bodyPr lIns="45720" tIns="22860" rIns="45720" bIns="22860"/>
          <a:lstStyle/>
          <a:p>
            <a:pPr eaLnBrk="1" hangingPunct="1"/>
            <a:endParaRPr lang="en-US" sz="1400">
              <a:latin typeface="Calibri Light" pitchFamily="34" charset="0"/>
            </a:endParaRPr>
          </a:p>
        </p:txBody>
      </p:sp>
      <p:sp>
        <p:nvSpPr>
          <p:cNvPr id="71" name="Oval 1"/>
          <p:cNvSpPr>
            <a:spLocks noChangeArrowheads="1"/>
          </p:cNvSpPr>
          <p:nvPr/>
        </p:nvSpPr>
        <p:spPr bwMode="auto">
          <a:xfrm>
            <a:off x="6253957" y="3005138"/>
            <a:ext cx="780256" cy="780257"/>
          </a:xfrm>
          <a:prstGeom prst="ellipse">
            <a:avLst/>
          </a:prstGeom>
          <a:solidFill>
            <a:schemeClr val="accent3"/>
          </a:solidFill>
          <a:ln>
            <a:noFill/>
          </a:ln>
          <a:extLst/>
        </p:spPr>
        <p:txBody>
          <a:bodyPr lIns="45720" tIns="22860" rIns="45720" bIns="22860"/>
          <a:lstStyle/>
          <a:p>
            <a:pPr eaLnBrk="1" hangingPunct="1"/>
            <a:endParaRPr lang="en-US" sz="1400">
              <a:latin typeface="Calibri Light" pitchFamily="34" charset="0"/>
            </a:endParaRPr>
          </a:p>
        </p:txBody>
      </p:sp>
      <p:sp>
        <p:nvSpPr>
          <p:cNvPr id="78" name="TextBox 77"/>
          <p:cNvSpPr txBox="1"/>
          <p:nvPr/>
        </p:nvSpPr>
        <p:spPr>
          <a:xfrm>
            <a:off x="1339214" y="3646748"/>
            <a:ext cx="1484958" cy="861774"/>
          </a:xfrm>
          <a:prstGeom prst="rect">
            <a:avLst/>
          </a:prstGeom>
          <a:noFill/>
        </p:spPr>
        <p:txBody>
          <a:bodyPr wrap="none" lIns="0" tIns="0" rIns="0" bIns="0">
            <a:spAutoFit/>
          </a:bodyPr>
          <a:lstStyle/>
          <a:p>
            <a:pPr algn="ctr" defTabSz="914217">
              <a:defRPr/>
            </a:pPr>
            <a:r>
              <a:rPr lang="en-US" sz="1400" b="1" cap="all" spc="20" dirty="0" smtClean="0">
                <a:latin typeface="Roboto Regular"/>
                <a:cs typeface="Roboto Regular"/>
              </a:rPr>
              <a:t>Federal,</a:t>
            </a:r>
          </a:p>
          <a:p>
            <a:pPr algn="ctr" defTabSz="914217">
              <a:defRPr/>
            </a:pPr>
            <a:r>
              <a:rPr lang="en-US" sz="1400" b="1" cap="all" spc="20" dirty="0" smtClean="0">
                <a:latin typeface="Roboto Regular"/>
                <a:cs typeface="Roboto Regular"/>
              </a:rPr>
              <a:t>State, county,</a:t>
            </a:r>
          </a:p>
          <a:p>
            <a:pPr algn="ctr" defTabSz="914217">
              <a:defRPr/>
            </a:pPr>
            <a:r>
              <a:rPr lang="en-US" sz="1400" b="1" cap="all" spc="20" dirty="0" smtClean="0">
                <a:latin typeface="Roboto Regular"/>
                <a:cs typeface="Roboto Regular"/>
              </a:rPr>
              <a:t>&amp; city</a:t>
            </a:r>
          </a:p>
          <a:p>
            <a:pPr algn="ctr" defTabSz="914217">
              <a:defRPr/>
            </a:pPr>
            <a:r>
              <a:rPr lang="en-US" sz="1400" b="1" cap="all" spc="20" dirty="0" smtClean="0">
                <a:latin typeface="Roboto Regular"/>
                <a:cs typeface="Roboto Regular"/>
              </a:rPr>
              <a:t>Protections</a:t>
            </a:r>
            <a:endParaRPr lang="en-US" sz="1400" b="1" cap="all" spc="20" dirty="0">
              <a:latin typeface="Roboto Regular"/>
              <a:cs typeface="Roboto Regular"/>
            </a:endParaRPr>
          </a:p>
        </p:txBody>
      </p:sp>
      <p:sp>
        <p:nvSpPr>
          <p:cNvPr id="80" name="TextBox 79"/>
          <p:cNvSpPr txBox="1"/>
          <p:nvPr/>
        </p:nvSpPr>
        <p:spPr>
          <a:xfrm>
            <a:off x="3781538" y="2897416"/>
            <a:ext cx="1589666" cy="861774"/>
          </a:xfrm>
          <a:prstGeom prst="rect">
            <a:avLst/>
          </a:prstGeom>
          <a:noFill/>
        </p:spPr>
        <p:txBody>
          <a:bodyPr wrap="none" lIns="0" tIns="0" rIns="0" bIns="0">
            <a:spAutoFit/>
          </a:bodyPr>
          <a:lstStyle/>
          <a:p>
            <a:pPr algn="ctr" defTabSz="914217">
              <a:defRPr/>
            </a:pPr>
            <a:r>
              <a:rPr lang="en-US" sz="1400" b="1" cap="all" spc="20" dirty="0" smtClean="0">
                <a:latin typeface="Roboto Regular"/>
                <a:cs typeface="Roboto Regular"/>
              </a:rPr>
              <a:t>TENANTS &amp;</a:t>
            </a:r>
          </a:p>
          <a:p>
            <a:pPr algn="ctr" defTabSz="914217">
              <a:defRPr/>
            </a:pPr>
            <a:r>
              <a:rPr lang="en-US" sz="1400" b="1" cap="all" spc="20" dirty="0" smtClean="0">
                <a:latin typeface="Roboto Regular"/>
                <a:cs typeface="Roboto Regular"/>
              </a:rPr>
              <a:t>YOUR SALE</a:t>
            </a:r>
          </a:p>
          <a:p>
            <a:pPr algn="ctr" defTabSz="914217">
              <a:defRPr/>
            </a:pPr>
            <a:r>
              <a:rPr lang="en-US" sz="1400" b="1" cap="all" spc="20" dirty="0" smtClean="0">
                <a:latin typeface="Roboto Regular"/>
                <a:cs typeface="Roboto Regular"/>
              </a:rPr>
              <a:t>LISTINGS – WHAT</a:t>
            </a:r>
          </a:p>
          <a:p>
            <a:pPr algn="ctr" defTabSz="914217">
              <a:defRPr/>
            </a:pPr>
            <a:r>
              <a:rPr lang="en-US" sz="1400" b="1" cap="all" spc="20" dirty="0" smtClean="0">
                <a:latin typeface="Roboto Regular"/>
                <a:cs typeface="Roboto Regular"/>
              </a:rPr>
              <a:t>CAN YOU DO?</a:t>
            </a:r>
            <a:endParaRPr lang="en-US" sz="1400" b="1" cap="all" spc="20" dirty="0">
              <a:latin typeface="Roboto Regular"/>
              <a:cs typeface="Roboto Regular"/>
            </a:endParaRPr>
          </a:p>
        </p:txBody>
      </p:sp>
      <p:sp>
        <p:nvSpPr>
          <p:cNvPr id="82" name="TextBox 81"/>
          <p:cNvSpPr txBox="1"/>
          <p:nvPr/>
        </p:nvSpPr>
        <p:spPr>
          <a:xfrm>
            <a:off x="6789033" y="3724394"/>
            <a:ext cx="1295226" cy="861774"/>
          </a:xfrm>
          <a:prstGeom prst="rect">
            <a:avLst/>
          </a:prstGeom>
          <a:noFill/>
        </p:spPr>
        <p:txBody>
          <a:bodyPr wrap="none" lIns="0" tIns="0" rIns="0" bIns="0">
            <a:spAutoFit/>
          </a:bodyPr>
          <a:lstStyle/>
          <a:p>
            <a:pPr algn="ctr" defTabSz="914217">
              <a:defRPr/>
            </a:pPr>
            <a:r>
              <a:rPr lang="en-US" sz="1400" b="1" cap="all" spc="20" dirty="0" smtClean="0">
                <a:latin typeface="Roboto Regular"/>
                <a:cs typeface="Roboto Regular"/>
              </a:rPr>
              <a:t>LEASING</a:t>
            </a:r>
          </a:p>
          <a:p>
            <a:pPr algn="ctr" defTabSz="914217">
              <a:defRPr/>
            </a:pPr>
            <a:r>
              <a:rPr lang="en-US" sz="1400" b="1" cap="all" spc="20" dirty="0" smtClean="0">
                <a:latin typeface="Roboto Regular"/>
                <a:cs typeface="Roboto Regular"/>
              </a:rPr>
              <a:t>CONCERNS &amp;</a:t>
            </a:r>
          </a:p>
          <a:p>
            <a:pPr algn="ctr" defTabSz="914217">
              <a:defRPr/>
            </a:pPr>
            <a:r>
              <a:rPr lang="en-US" sz="1400" b="1" cap="all" spc="20" dirty="0" smtClean="0">
                <a:latin typeface="Roboto Regular"/>
                <a:cs typeface="Roboto Regular"/>
              </a:rPr>
              <a:t>APPROACHES</a:t>
            </a:r>
          </a:p>
          <a:p>
            <a:pPr algn="ctr" defTabSz="914217">
              <a:defRPr/>
            </a:pPr>
            <a:r>
              <a:rPr lang="en-US" sz="1400" b="1" cap="all" spc="20" dirty="0" smtClean="0">
                <a:latin typeface="Roboto Regular"/>
                <a:cs typeface="Roboto Regular"/>
              </a:rPr>
              <a:t>FOR TODAY</a:t>
            </a:r>
            <a:endParaRPr lang="en-US" sz="1400" b="1" cap="all" spc="20" dirty="0">
              <a:latin typeface="Roboto Regular"/>
              <a:cs typeface="Roboto Regular"/>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86075" y="648038"/>
            <a:ext cx="572438" cy="55426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958" y="3174199"/>
            <a:ext cx="520104" cy="45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406" y="2281442"/>
            <a:ext cx="516881" cy="4686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556" y="3175476"/>
            <a:ext cx="481058" cy="467392"/>
          </a:xfrm>
          <a:prstGeom prst="rect">
            <a:avLst/>
          </a:prstGeom>
        </p:spPr>
      </p:pic>
    </p:spTree>
    <p:extLst>
      <p:ext uri="{BB962C8B-B14F-4D97-AF65-F5344CB8AC3E}">
        <p14:creationId xmlns:p14="http://schemas.microsoft.com/office/powerpoint/2010/main" val="768576414"/>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0"/>
            <a:ext cx="7391401" cy="19484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599" y="2743200"/>
            <a:ext cx="5484601" cy="3048000"/>
          </a:xfrm>
          <a:prstGeom prst="rect">
            <a:avLst/>
          </a:prstGeom>
        </p:spPr>
      </p:pic>
    </p:spTree>
    <p:extLst>
      <p:ext uri="{BB962C8B-B14F-4D97-AF65-F5344CB8AC3E}">
        <p14:creationId xmlns:p14="http://schemas.microsoft.com/office/powerpoint/2010/main" val="200918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04800"/>
            <a:ext cx="4965650" cy="6178571"/>
          </a:xfrm>
          <a:prstGeom prst="rect">
            <a:avLst/>
          </a:prstGeom>
        </p:spPr>
      </p:pic>
    </p:spTree>
    <p:extLst>
      <p:ext uri="{BB962C8B-B14F-4D97-AF65-F5344CB8AC3E}">
        <p14:creationId xmlns:p14="http://schemas.microsoft.com/office/powerpoint/2010/main" val="12432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latin typeface="Bebas Neue"/>
              </a:rPr>
              <a:t> </a:t>
            </a:r>
            <a:r>
              <a:rPr lang="en-US" sz="3600" dirty="0" smtClean="0">
                <a:solidFill>
                  <a:schemeClr val="tx2"/>
                </a:solidFill>
                <a:latin typeface="Bebas Neue"/>
              </a:rPr>
              <a:t>AGAIN WITH THIS GUY….. </a:t>
            </a:r>
            <a:endParaRPr lang="en-US" sz="3600" dirty="0">
              <a:solidFill>
                <a:schemeClr val="tx2"/>
              </a:solidFill>
              <a:latin typeface="Bebas Neue"/>
            </a:endParaRPr>
          </a:p>
        </p:txBody>
      </p:sp>
      <p:sp>
        <p:nvSpPr>
          <p:cNvPr id="3" name="Content Placeholder 2"/>
          <p:cNvSpPr>
            <a:spLocks noGrp="1"/>
          </p:cNvSpPr>
          <p:nvPr>
            <p:ph idx="1"/>
          </p:nvPr>
        </p:nvSpPr>
        <p:spPr/>
        <p:txBody>
          <a:bodyPr>
            <a:normAutofit/>
          </a:bodyPr>
          <a:lstStyle/>
          <a:p>
            <a:pPr marL="0" indent="0" algn="ctr">
              <a:buNone/>
            </a:pPr>
            <a:r>
              <a:rPr lang="en-US" b="1" i="1" dirty="0" smtClean="0">
                <a:solidFill>
                  <a:srgbClr val="C00000"/>
                </a:solidFill>
                <a:latin typeface="Bebas Neue"/>
              </a:rPr>
              <a:t>Emergency &amp; Temporary Health Orders</a:t>
            </a:r>
          </a:p>
          <a:p>
            <a:pPr marL="0" indent="0" algn="ctr">
              <a:buNone/>
            </a:pPr>
            <a:endParaRPr lang="en-US" dirty="0">
              <a:solidFill>
                <a:srgbClr val="C00000"/>
              </a:solidFill>
              <a:latin typeface="Bebas Neue"/>
            </a:endParaRPr>
          </a:p>
          <a:p>
            <a:pPr marL="0" indent="0">
              <a:buNone/>
            </a:pPr>
            <a:r>
              <a:rPr lang="en-US" sz="1900" dirty="0" smtClean="0">
                <a:solidFill>
                  <a:srgbClr val="C00000"/>
                </a:solidFill>
                <a:latin typeface="Bebas Neue"/>
                <a:hlinkClick r:id="rId2"/>
              </a:rPr>
              <a:t>https://covid19.ca.gov/?utm_source=google&amp;utm_medium=cpc&amp;utm_campaign=ca-covid19response-august2020&amp;utm_term=ca%20stay%20at%20home%20order&amp;gclid=Cj0KCQiAzsz-BRCCARIsANotFgP6Snk3wpXQfz0wEheMFkui4N5JKqI9FF29M15ivKEs-90uYpyxTkQaAg6yEALw_wcB</a:t>
            </a:r>
            <a:endParaRPr lang="en-US" sz="1900" dirty="0" smtClean="0">
              <a:solidFill>
                <a:srgbClr val="C00000"/>
              </a:solidFill>
              <a:latin typeface="Bebas Neue"/>
            </a:endParaRPr>
          </a:p>
          <a:p>
            <a:pPr marL="0" indent="0">
              <a:buNone/>
            </a:pPr>
            <a:endParaRPr lang="en-US" sz="1900" dirty="0" smtClean="0">
              <a:solidFill>
                <a:srgbClr val="C00000"/>
              </a:solidFill>
              <a:latin typeface="Bebas Neue"/>
            </a:endParaRPr>
          </a:p>
          <a:p>
            <a:pPr marL="0" indent="0">
              <a:buNone/>
            </a:pPr>
            <a:r>
              <a:rPr lang="en-US" sz="2400" dirty="0" smtClean="0">
                <a:solidFill>
                  <a:srgbClr val="C00000"/>
                </a:solidFill>
                <a:latin typeface="Bebas Neue"/>
                <a:hlinkClick r:id="rId3"/>
              </a:rPr>
              <a:t>https://www.cdph.ca.gov/Programs/CID/DCDC/Pages/COVID-19/Regional-Stay-at-Home-Order-.aspx#</a:t>
            </a:r>
            <a:endParaRPr lang="en-US" sz="2400" dirty="0" smtClean="0">
              <a:solidFill>
                <a:srgbClr val="C00000"/>
              </a:solidFill>
              <a:latin typeface="Bebas Neue"/>
            </a:endParaRPr>
          </a:p>
          <a:p>
            <a:pPr marL="0" indent="0">
              <a:buNone/>
            </a:pPr>
            <a:endParaRPr lang="en-US" dirty="0" smtClean="0">
              <a:solidFill>
                <a:srgbClr val="C00000"/>
              </a:solidFill>
              <a:latin typeface="Bebas Neue"/>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27454"/>
            <a:ext cx="1481667" cy="833438"/>
          </a:xfrm>
          <a:prstGeom prst="rect">
            <a:avLst/>
          </a:prstGeom>
        </p:spPr>
      </p:pic>
    </p:spTree>
    <p:extLst>
      <p:ext uri="{BB962C8B-B14F-4D97-AF65-F5344CB8AC3E}">
        <p14:creationId xmlns:p14="http://schemas.microsoft.com/office/powerpoint/2010/main" val="414706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Bebas Neue"/>
              </a:rPr>
              <a:t>WHAT’S LA COUNTY DOING?</a:t>
            </a:r>
            <a:endParaRPr lang="en-US" dirty="0">
              <a:solidFill>
                <a:schemeClr val="tx2"/>
              </a:solidFill>
              <a:latin typeface="Bebas Neue"/>
            </a:endParaRPr>
          </a:p>
        </p:txBody>
      </p:sp>
      <p:sp>
        <p:nvSpPr>
          <p:cNvPr id="3" name="Content Placeholder 2"/>
          <p:cNvSpPr>
            <a:spLocks noGrp="1"/>
          </p:cNvSpPr>
          <p:nvPr>
            <p:ph idx="1"/>
          </p:nvPr>
        </p:nvSpPr>
        <p:spPr/>
        <p:txBody>
          <a:bodyPr/>
          <a:lstStyle/>
          <a:p>
            <a:pPr marL="0" indent="0">
              <a:buNone/>
            </a:pPr>
            <a:r>
              <a:rPr lang="en-US" sz="1100" dirty="0" smtClean="0">
                <a:hlinkClick r:id="rId2"/>
              </a:rPr>
              <a:t>https://library.municode.com/ca/los_angeles_county/codes/code_of_ordinances?nodeId=TIT8COPRBUWARE_DIV3HO_CH8.52REST</a:t>
            </a:r>
            <a:endParaRPr lang="en-US" sz="1100"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730" y="1954867"/>
            <a:ext cx="5772150" cy="4535261"/>
          </a:xfrm>
          <a:prstGeom prst="rect">
            <a:avLst/>
          </a:prstGeom>
        </p:spPr>
      </p:pic>
    </p:spTree>
    <p:extLst>
      <p:ext uri="{BB962C8B-B14F-4D97-AF65-F5344CB8AC3E}">
        <p14:creationId xmlns:p14="http://schemas.microsoft.com/office/powerpoint/2010/main" val="47126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latin typeface="Bebas Neue"/>
              </a:rPr>
              <a:t>LA COUNTY DPH EMERGENCY HEALTH ORDERS</a:t>
            </a:r>
            <a:endParaRPr lang="en-US" dirty="0">
              <a:solidFill>
                <a:schemeClr val="tx2"/>
              </a:solidFill>
              <a:latin typeface="Bebas Neue"/>
            </a:endParaRPr>
          </a:p>
        </p:txBody>
      </p:sp>
      <p:sp>
        <p:nvSpPr>
          <p:cNvPr id="3" name="Content Placeholder 2"/>
          <p:cNvSpPr>
            <a:spLocks noGrp="1"/>
          </p:cNvSpPr>
          <p:nvPr>
            <p:ph idx="1"/>
          </p:nvPr>
        </p:nvSpPr>
        <p:spPr/>
        <p:txBody>
          <a:bodyPr/>
          <a:lstStyle/>
          <a:p>
            <a:pPr marL="0" indent="0">
              <a:buNone/>
            </a:pPr>
            <a:r>
              <a:rPr lang="en-US" sz="2000" dirty="0" smtClean="0">
                <a:hlinkClick r:id="rId2"/>
              </a:rPr>
              <a:t>http://www.publichealth.lacounty.gov/</a:t>
            </a:r>
            <a:endParaRPr lang="en-US" sz="2000" dirty="0" smtClean="0"/>
          </a:p>
          <a:p>
            <a:pPr marL="0" indent="0">
              <a:buNone/>
            </a:pPr>
            <a:endParaRPr lang="en-US" sz="2000" dirty="0" smtClean="0"/>
          </a:p>
          <a:p>
            <a:pPr marL="0" indent="0">
              <a:buNone/>
            </a:pPr>
            <a:r>
              <a:rPr lang="en-US" sz="2000" dirty="0" smtClean="0">
                <a:hlinkClick r:id="rId3"/>
              </a:rPr>
              <a:t>http://publichealth.lacounty.gov/media/Coronavirus/docs/HOO/HOO_SaferatHome_SurgeResponse.pdf</a:t>
            </a:r>
            <a:endParaRPr lang="en-US" sz="2000" dirty="0" smtClean="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083038"/>
            <a:ext cx="5762625" cy="3146309"/>
          </a:xfrm>
          <a:prstGeom prst="rect">
            <a:avLst/>
          </a:prstGeom>
        </p:spPr>
      </p:pic>
    </p:spTree>
    <p:extLst>
      <p:ext uri="{BB962C8B-B14F-4D97-AF65-F5344CB8AC3E}">
        <p14:creationId xmlns:p14="http://schemas.microsoft.com/office/powerpoint/2010/main" val="66782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651272" y="2015461"/>
            <a:ext cx="7915275" cy="320156"/>
          </a:xfrm>
          <a:prstGeom prst="rect">
            <a:avLst/>
          </a:prstGeom>
        </p:spPr>
        <p:txBody>
          <a:bodyPr lIns="68584" tIns="34292" rIns="68584" bIns="34292">
            <a:spAutoFit/>
          </a:bodyPr>
          <a:lstStyle/>
          <a:p>
            <a:pPr algn="ctr" eaLnBrk="1" hangingPunct="1">
              <a:lnSpc>
                <a:spcPct val="130000"/>
              </a:lnSpc>
            </a:pPr>
            <a:r>
              <a:rPr lang="en-US" sz="1400" dirty="0" smtClean="0">
                <a:latin typeface="Roboto Light"/>
                <a:ea typeface="Open Sans"/>
                <a:cs typeface="Roboto Light"/>
              </a:rPr>
              <a:t>Remember that these local cities have some form of rent control:</a:t>
            </a:r>
            <a:endParaRPr lang="en-US" sz="1400" dirty="0">
              <a:latin typeface="Open Sans"/>
              <a:ea typeface="Open Sans"/>
              <a:cs typeface="Roboto Light"/>
            </a:endParaRPr>
          </a:p>
        </p:txBody>
      </p:sp>
      <p:sp>
        <p:nvSpPr>
          <p:cNvPr id="132" name="Rectangle 131"/>
          <p:cNvSpPr/>
          <p:nvPr/>
        </p:nvSpPr>
        <p:spPr>
          <a:xfrm>
            <a:off x="3986213" y="3768725"/>
            <a:ext cx="1664494" cy="549385"/>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2"/>
              </a:rPr>
              <a:t>http://www.longbeach.gov/lbds/hn/</a:t>
            </a:r>
            <a:endParaRPr lang="en-US" sz="800" dirty="0" smtClean="0">
              <a:latin typeface="Roboto Light"/>
              <a:ea typeface="Open Sans"/>
              <a:cs typeface="Roboto Light"/>
            </a:endParaRPr>
          </a:p>
          <a:p>
            <a:pPr>
              <a:lnSpc>
                <a:spcPct val="130000"/>
              </a:lnSpc>
            </a:pPr>
            <a:endParaRPr lang="en-US" sz="800" dirty="0">
              <a:latin typeface="Open Sans"/>
              <a:ea typeface="Open Sans"/>
              <a:cs typeface="Roboto Light"/>
            </a:endParaRPr>
          </a:p>
        </p:txBody>
      </p:sp>
      <p:sp>
        <p:nvSpPr>
          <p:cNvPr id="133" name="Rectangle 132"/>
          <p:cNvSpPr/>
          <p:nvPr/>
        </p:nvSpPr>
        <p:spPr>
          <a:xfrm>
            <a:off x="3983038" y="3503613"/>
            <a:ext cx="956039" cy="284377"/>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Long Beach</a:t>
            </a:r>
            <a:endParaRPr lang="en-US" sz="1200" dirty="0">
              <a:latin typeface="Roboto Regular"/>
              <a:ea typeface="Open Sans" panose="020B0606030504020204" pitchFamily="34" charset="0"/>
              <a:cs typeface="Roboto Regular"/>
            </a:endParaRPr>
          </a:p>
        </p:txBody>
      </p:sp>
      <p:sp>
        <p:nvSpPr>
          <p:cNvPr id="134" name="Rectangle 133"/>
          <p:cNvSpPr/>
          <p:nvPr/>
        </p:nvSpPr>
        <p:spPr>
          <a:xfrm>
            <a:off x="6384925" y="3768725"/>
            <a:ext cx="1664494" cy="549385"/>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3"/>
              </a:rPr>
              <a:t>https://www.smgov.net/rentcontrol/</a:t>
            </a:r>
            <a:endParaRPr lang="en-US" sz="800" dirty="0" smtClean="0">
              <a:latin typeface="Roboto Light"/>
              <a:ea typeface="Open Sans"/>
              <a:cs typeface="Roboto Light"/>
            </a:endParaRPr>
          </a:p>
          <a:p>
            <a:pPr>
              <a:lnSpc>
                <a:spcPct val="130000"/>
              </a:lnSpc>
            </a:pPr>
            <a:endParaRPr lang="en-US" sz="800" dirty="0">
              <a:latin typeface="Open Sans"/>
              <a:ea typeface="Open Sans"/>
              <a:cs typeface="Roboto Light"/>
            </a:endParaRPr>
          </a:p>
        </p:txBody>
      </p:sp>
      <p:sp>
        <p:nvSpPr>
          <p:cNvPr id="135" name="Rectangle 134"/>
          <p:cNvSpPr/>
          <p:nvPr/>
        </p:nvSpPr>
        <p:spPr>
          <a:xfrm>
            <a:off x="6381750" y="3503613"/>
            <a:ext cx="1076265" cy="284377"/>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Santa Monica</a:t>
            </a:r>
            <a:endParaRPr lang="en-US" sz="1200" dirty="0">
              <a:latin typeface="Roboto Regular"/>
              <a:ea typeface="Open Sans" panose="020B0606030504020204" pitchFamily="34" charset="0"/>
              <a:cs typeface="Roboto Regular"/>
            </a:endParaRPr>
          </a:p>
        </p:txBody>
      </p:sp>
      <p:sp>
        <p:nvSpPr>
          <p:cNvPr id="136" name="Rectangle 135"/>
          <p:cNvSpPr/>
          <p:nvPr/>
        </p:nvSpPr>
        <p:spPr>
          <a:xfrm>
            <a:off x="1570832" y="3768725"/>
            <a:ext cx="1664494" cy="869473"/>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4"/>
              </a:rPr>
              <a:t>https://www.culvercity.org/City-Hall/Reports-policies-local-laws/Interim-Rent-Control-Measures</a:t>
            </a:r>
            <a:endParaRPr lang="en-US" sz="800" dirty="0" smtClean="0">
              <a:latin typeface="Roboto Light"/>
              <a:ea typeface="Open Sans"/>
              <a:cs typeface="Roboto Light"/>
            </a:endParaRPr>
          </a:p>
          <a:p>
            <a:pPr>
              <a:lnSpc>
                <a:spcPct val="130000"/>
              </a:lnSpc>
            </a:pPr>
            <a:endParaRPr lang="en-US" sz="800" dirty="0">
              <a:latin typeface="Open Sans"/>
              <a:ea typeface="Open Sans"/>
              <a:cs typeface="Roboto Light"/>
            </a:endParaRPr>
          </a:p>
        </p:txBody>
      </p:sp>
      <p:sp>
        <p:nvSpPr>
          <p:cNvPr id="137" name="Rectangle 136"/>
          <p:cNvSpPr/>
          <p:nvPr/>
        </p:nvSpPr>
        <p:spPr>
          <a:xfrm>
            <a:off x="1567657" y="3503613"/>
            <a:ext cx="888713" cy="284377"/>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Culver City</a:t>
            </a:r>
            <a:endParaRPr lang="en-US" sz="1200" dirty="0">
              <a:latin typeface="Roboto Regular"/>
              <a:ea typeface="Open Sans" panose="020B0606030504020204" pitchFamily="34" charset="0"/>
              <a:cs typeface="Roboto Regular"/>
            </a:endParaRPr>
          </a:p>
        </p:txBody>
      </p:sp>
      <p:sp>
        <p:nvSpPr>
          <p:cNvPr id="138" name="Rectangle 137"/>
          <p:cNvSpPr/>
          <p:nvPr/>
        </p:nvSpPr>
        <p:spPr>
          <a:xfrm>
            <a:off x="3986213" y="4602163"/>
            <a:ext cx="1664494" cy="1189560"/>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5"/>
              </a:rPr>
              <a:t>https://www.burbankca.gov/departments/community-development/housing-economic-development/housing/the-burbank-landlord-tenant-commission</a:t>
            </a:r>
            <a:endParaRPr lang="en-US" sz="800" dirty="0" smtClean="0">
              <a:latin typeface="Roboto Light"/>
              <a:ea typeface="Open Sans"/>
              <a:cs typeface="Roboto Light"/>
            </a:endParaRPr>
          </a:p>
          <a:p>
            <a:pPr>
              <a:lnSpc>
                <a:spcPct val="130000"/>
              </a:lnSpc>
            </a:pPr>
            <a:endParaRPr lang="en-US" sz="800" dirty="0">
              <a:latin typeface="Open Sans"/>
              <a:ea typeface="Open Sans"/>
              <a:cs typeface="Roboto Light"/>
            </a:endParaRPr>
          </a:p>
        </p:txBody>
      </p:sp>
      <p:sp>
        <p:nvSpPr>
          <p:cNvPr id="139" name="Rectangle 138"/>
          <p:cNvSpPr/>
          <p:nvPr/>
        </p:nvSpPr>
        <p:spPr>
          <a:xfrm>
            <a:off x="3983038" y="4337050"/>
            <a:ext cx="709177" cy="309319"/>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Burbank</a:t>
            </a:r>
            <a:endParaRPr lang="en-US" sz="1200" dirty="0">
              <a:latin typeface="Roboto Regular"/>
              <a:ea typeface="Open Sans" panose="020B0606030504020204" pitchFamily="34" charset="0"/>
              <a:cs typeface="Roboto Regular"/>
            </a:endParaRPr>
          </a:p>
        </p:txBody>
      </p:sp>
      <p:sp>
        <p:nvSpPr>
          <p:cNvPr id="144" name="Rectangle 143"/>
          <p:cNvSpPr/>
          <p:nvPr/>
        </p:nvSpPr>
        <p:spPr>
          <a:xfrm>
            <a:off x="3986213" y="3004344"/>
            <a:ext cx="1664494" cy="709429"/>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6"/>
              </a:rPr>
              <a:t>https://www.cityofinglewood.org/DocumentCenter/View/15458/ORDIANCE-20-03_signedcopy</a:t>
            </a:r>
            <a:endParaRPr lang="en-US" sz="800" dirty="0" smtClean="0">
              <a:latin typeface="Roboto Light"/>
              <a:ea typeface="Open Sans"/>
              <a:cs typeface="Roboto Light"/>
            </a:endParaRPr>
          </a:p>
          <a:p>
            <a:pPr>
              <a:lnSpc>
                <a:spcPct val="130000"/>
              </a:lnSpc>
            </a:pPr>
            <a:endParaRPr lang="en-US" sz="800" dirty="0">
              <a:latin typeface="Open Sans"/>
              <a:ea typeface="Open Sans"/>
              <a:cs typeface="Roboto Light"/>
            </a:endParaRPr>
          </a:p>
        </p:txBody>
      </p:sp>
      <p:sp>
        <p:nvSpPr>
          <p:cNvPr id="145" name="Rectangle 144"/>
          <p:cNvSpPr/>
          <p:nvPr/>
        </p:nvSpPr>
        <p:spPr>
          <a:xfrm>
            <a:off x="3983038" y="2740025"/>
            <a:ext cx="835814" cy="284377"/>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Inglewood</a:t>
            </a:r>
            <a:endParaRPr lang="en-US" sz="1200" dirty="0">
              <a:latin typeface="Roboto Regular"/>
              <a:ea typeface="Open Sans" panose="020B0606030504020204" pitchFamily="34" charset="0"/>
              <a:cs typeface="Roboto Regular"/>
            </a:endParaRPr>
          </a:p>
        </p:txBody>
      </p:sp>
      <p:sp>
        <p:nvSpPr>
          <p:cNvPr id="146" name="Rectangle 145"/>
          <p:cNvSpPr/>
          <p:nvPr/>
        </p:nvSpPr>
        <p:spPr>
          <a:xfrm>
            <a:off x="6384925" y="3004344"/>
            <a:ext cx="1664494" cy="709429"/>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7"/>
              </a:rPr>
              <a:t>http://www.beverlyhills.org/departments/communitydevelopment/rentstabilizationdivision/?NFR=1</a:t>
            </a:r>
            <a:endParaRPr lang="en-US" sz="800" dirty="0" smtClean="0">
              <a:latin typeface="Roboto Light"/>
              <a:ea typeface="Open Sans"/>
              <a:cs typeface="Roboto Light"/>
            </a:endParaRPr>
          </a:p>
          <a:p>
            <a:pPr>
              <a:lnSpc>
                <a:spcPct val="130000"/>
              </a:lnSpc>
            </a:pPr>
            <a:endParaRPr lang="en-US" sz="800" dirty="0">
              <a:latin typeface="Open Sans"/>
              <a:ea typeface="Open Sans"/>
              <a:cs typeface="Roboto Light"/>
            </a:endParaRPr>
          </a:p>
        </p:txBody>
      </p:sp>
      <p:sp>
        <p:nvSpPr>
          <p:cNvPr id="147" name="Rectangle 146"/>
          <p:cNvSpPr/>
          <p:nvPr/>
        </p:nvSpPr>
        <p:spPr>
          <a:xfrm>
            <a:off x="6381750" y="2740025"/>
            <a:ext cx="981687" cy="284377"/>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Beverly Hills</a:t>
            </a:r>
            <a:endParaRPr lang="en-US" sz="1200" dirty="0">
              <a:latin typeface="Roboto Regular"/>
              <a:ea typeface="Open Sans" panose="020B0606030504020204" pitchFamily="34" charset="0"/>
              <a:cs typeface="Roboto Regular"/>
            </a:endParaRPr>
          </a:p>
        </p:txBody>
      </p:sp>
      <p:sp>
        <p:nvSpPr>
          <p:cNvPr id="148" name="Rectangle 147"/>
          <p:cNvSpPr/>
          <p:nvPr/>
        </p:nvSpPr>
        <p:spPr>
          <a:xfrm>
            <a:off x="1570832" y="3004344"/>
            <a:ext cx="1664494" cy="549385"/>
          </a:xfrm>
          <a:prstGeom prst="rect">
            <a:avLst/>
          </a:prstGeom>
        </p:spPr>
        <p:txBody>
          <a:bodyPr lIns="68584" tIns="34292" rIns="68584" bIns="34292">
            <a:spAutoFit/>
          </a:bodyPr>
          <a:lstStyle/>
          <a:p>
            <a:pPr>
              <a:lnSpc>
                <a:spcPct val="130000"/>
              </a:lnSpc>
            </a:pPr>
            <a:r>
              <a:rPr lang="en-US" sz="800" dirty="0" smtClean="0">
                <a:latin typeface="Roboto Light"/>
                <a:ea typeface="Open Sans"/>
                <a:cs typeface="Roboto Light"/>
                <a:hlinkClick r:id="rId8"/>
              </a:rPr>
              <a:t>https://hcidla.lacity.org/RSO-Overview</a:t>
            </a:r>
            <a:endParaRPr lang="en-US" sz="800" dirty="0" smtClean="0">
              <a:latin typeface="Open Sans"/>
              <a:ea typeface="Open Sans"/>
              <a:cs typeface="Roboto Light"/>
            </a:endParaRPr>
          </a:p>
          <a:p>
            <a:pPr>
              <a:lnSpc>
                <a:spcPct val="130000"/>
              </a:lnSpc>
            </a:pPr>
            <a:endParaRPr lang="en-US" sz="800" dirty="0" smtClean="0">
              <a:latin typeface="Roboto Light"/>
              <a:ea typeface="Open Sans"/>
              <a:cs typeface="Roboto Light"/>
            </a:endParaRPr>
          </a:p>
        </p:txBody>
      </p:sp>
      <p:sp>
        <p:nvSpPr>
          <p:cNvPr id="149" name="Rectangle 148"/>
          <p:cNvSpPr/>
          <p:nvPr/>
        </p:nvSpPr>
        <p:spPr>
          <a:xfrm>
            <a:off x="1567657" y="2740025"/>
            <a:ext cx="1383592" cy="309319"/>
          </a:xfrm>
          <a:prstGeom prst="rect">
            <a:avLst/>
          </a:prstGeom>
        </p:spPr>
        <p:txBody>
          <a:bodyPr wrap="none" lIns="68584" tIns="34292" rIns="68584" bIns="34292">
            <a:spAutoFit/>
          </a:bodyPr>
          <a:lstStyle/>
          <a:p>
            <a:pPr defTabSz="914217">
              <a:lnSpc>
                <a:spcPct val="130000"/>
              </a:lnSpc>
              <a:defRPr/>
            </a:pPr>
            <a:r>
              <a:rPr lang="en-US" sz="1200" dirty="0" smtClean="0">
                <a:latin typeface="Roboto Regular"/>
                <a:ea typeface="Open Sans" panose="020B0606030504020204" pitchFamily="34" charset="0"/>
                <a:cs typeface="Roboto Regular"/>
              </a:rPr>
              <a:t>Los Angeles (City)</a:t>
            </a:r>
            <a:endParaRPr lang="en-US" sz="1200" dirty="0">
              <a:latin typeface="Roboto Regular"/>
              <a:ea typeface="Open Sans" panose="020B0606030504020204" pitchFamily="34" charset="0"/>
              <a:cs typeface="Roboto Regular"/>
            </a:endParaRPr>
          </a:p>
        </p:txBody>
      </p:sp>
      <p:sp>
        <p:nvSpPr>
          <p:cNvPr id="52" name="AutoShape 7"/>
          <p:cNvSpPr>
            <a:spLocks/>
          </p:cNvSpPr>
          <p:nvPr/>
        </p:nvSpPr>
        <p:spPr bwMode="auto">
          <a:xfrm>
            <a:off x="1094582" y="2867819"/>
            <a:ext cx="409575" cy="409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54" name="AutoShape 9"/>
          <p:cNvSpPr>
            <a:spLocks/>
          </p:cNvSpPr>
          <p:nvPr/>
        </p:nvSpPr>
        <p:spPr bwMode="auto">
          <a:xfrm>
            <a:off x="1094582" y="3632200"/>
            <a:ext cx="409575" cy="41036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58" name="AutoShape 13"/>
          <p:cNvSpPr>
            <a:spLocks/>
          </p:cNvSpPr>
          <p:nvPr/>
        </p:nvSpPr>
        <p:spPr bwMode="auto">
          <a:xfrm>
            <a:off x="3501232" y="2867819"/>
            <a:ext cx="409575" cy="409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59" name="AutoShape 14"/>
          <p:cNvSpPr>
            <a:spLocks/>
          </p:cNvSpPr>
          <p:nvPr/>
        </p:nvSpPr>
        <p:spPr bwMode="auto">
          <a:xfrm>
            <a:off x="3501232" y="3636169"/>
            <a:ext cx="409575" cy="409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60" name="AutoShape 15"/>
          <p:cNvSpPr>
            <a:spLocks/>
          </p:cNvSpPr>
          <p:nvPr/>
        </p:nvSpPr>
        <p:spPr bwMode="auto">
          <a:xfrm>
            <a:off x="3501232" y="4460082"/>
            <a:ext cx="409575" cy="409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64" name="AutoShape 19"/>
          <p:cNvSpPr>
            <a:spLocks/>
          </p:cNvSpPr>
          <p:nvPr/>
        </p:nvSpPr>
        <p:spPr bwMode="auto">
          <a:xfrm>
            <a:off x="5905500" y="2867819"/>
            <a:ext cx="409575" cy="409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66" name="AutoShape 21"/>
          <p:cNvSpPr>
            <a:spLocks/>
          </p:cNvSpPr>
          <p:nvPr/>
        </p:nvSpPr>
        <p:spPr bwMode="auto">
          <a:xfrm>
            <a:off x="5905500" y="3642519"/>
            <a:ext cx="409575" cy="409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solidFill>
          <a:ln w="25400" cap="flat" cmpd="sng">
            <a:solidFill>
              <a:srgbClr val="000000">
                <a:alpha val="0"/>
              </a:srgbClr>
            </a:solidFill>
            <a:prstDash val="solid"/>
            <a:miter lim="0"/>
            <a:headEnd/>
            <a:tailEnd/>
          </a:ln>
          <a:effectLst/>
          <a:extLst/>
        </p:spPr>
        <p:txBody>
          <a:bodyPr lIns="0" tIns="0" rIns="0" bIns="0" anchor="ctr"/>
          <a:lstStyle/>
          <a:p>
            <a:pPr defTabSz="914217">
              <a:defRPr/>
            </a:pPr>
            <a:endParaRPr lang="es-ES" sz="2100">
              <a:effectLst>
                <a:outerShdw blurRad="38100" dist="38100" dir="2700000" algn="tl">
                  <a:srgbClr val="000000"/>
                </a:outerShdw>
              </a:effectLst>
              <a:latin typeface="Gill Sans" charset="0"/>
              <a:cs typeface="Gill Sans" charset="0"/>
              <a:sym typeface="Gill Sans" charset="0"/>
            </a:endParaRPr>
          </a:p>
        </p:txBody>
      </p:sp>
      <p:sp>
        <p:nvSpPr>
          <p:cNvPr id="157" name="Freeform 87"/>
          <p:cNvSpPr>
            <a:spLocks noChangeArrowheads="1"/>
          </p:cNvSpPr>
          <p:nvPr/>
        </p:nvSpPr>
        <p:spPr bwMode="auto">
          <a:xfrm>
            <a:off x="1188244" y="4552157"/>
            <a:ext cx="227013" cy="223838"/>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bg1"/>
          </a:solidFill>
          <a:ln>
            <a:noFill/>
          </a:ln>
          <a:effectLst/>
          <a:extLst/>
        </p:spPr>
        <p:txBody>
          <a:bodyPr wrap="none" lIns="34293" tIns="17147" rIns="34293" bIns="17147" anchor="ctr"/>
          <a:lstStyle/>
          <a:p>
            <a:pPr defTabSz="914217">
              <a:defRPr/>
            </a:pPr>
            <a:endParaRPr lang="en-US" sz="1400" dirty="0">
              <a:latin typeface="Roboto Light"/>
            </a:endParaRPr>
          </a:p>
        </p:txBody>
      </p:sp>
      <p:sp>
        <p:nvSpPr>
          <p:cNvPr id="45" name="Rectangle 1"/>
          <p:cNvSpPr>
            <a:spLocks/>
          </p:cNvSpPr>
          <p:nvPr/>
        </p:nvSpPr>
        <p:spPr bwMode="auto">
          <a:xfrm>
            <a:off x="2763414" y="1249666"/>
            <a:ext cx="3617978" cy="446276"/>
          </a:xfrm>
          <a:prstGeom prst="rect">
            <a:avLst/>
          </a:prstGeom>
          <a:noFill/>
          <a:ln>
            <a:noFill/>
          </a:ln>
          <a:extLst/>
        </p:spPr>
        <p:txBody>
          <a:bodyPr wrap="none" lIns="0" tIns="0" rIns="0" bIns="0" anchor="ctr">
            <a:spAutoFit/>
          </a:bodyPr>
          <a:lstStyle/>
          <a:p>
            <a:pPr algn="ctr" defTabSz="914217">
              <a:defRPr/>
            </a:pPr>
            <a:r>
              <a:rPr lang="en-US" sz="2900" dirty="0" smtClean="0">
                <a:solidFill>
                  <a:schemeClr val="tx2"/>
                </a:solidFill>
                <a:latin typeface="Bebas Neue" charset="0"/>
                <a:ea typeface="ＭＳ Ｐゴシック" charset="0"/>
                <a:cs typeface="ＭＳ Ｐゴシック" charset="0"/>
                <a:sym typeface="Bebas Neue" charset="0"/>
              </a:rPr>
              <a:t>Rent Controlled Cities</a:t>
            </a:r>
            <a:endParaRPr lang="en-US" sz="2900" dirty="0">
              <a:solidFill>
                <a:schemeClr val="tx2"/>
              </a:solidFill>
              <a:latin typeface="Bebas Neue" charset="0"/>
              <a:ea typeface="ＭＳ Ｐゴシック" charset="0"/>
              <a:cs typeface="ＭＳ Ｐゴシック" charset="0"/>
              <a:sym typeface="Bebas Neue" charset="0"/>
            </a:endParaRPr>
          </a:p>
        </p:txBody>
      </p:sp>
      <p:sp>
        <p:nvSpPr>
          <p:cNvPr id="46" name="Rectangle 2"/>
          <p:cNvSpPr>
            <a:spLocks/>
          </p:cNvSpPr>
          <p:nvPr/>
        </p:nvSpPr>
        <p:spPr bwMode="auto">
          <a:xfrm>
            <a:off x="1856330" y="718819"/>
            <a:ext cx="5433732" cy="492443"/>
          </a:xfrm>
          <a:prstGeom prst="rect">
            <a:avLst/>
          </a:prstGeom>
          <a:noFill/>
          <a:ln>
            <a:noFill/>
          </a:ln>
          <a:extLst/>
        </p:spPr>
        <p:txBody>
          <a:bodyPr wrap="none" lIns="0" tIns="0" rIns="0" bIns="0" anchor="ctr">
            <a:spAutoFit/>
          </a:bodyPr>
          <a:lstStyle/>
          <a:p>
            <a:pPr algn="ctr" defTabSz="914217">
              <a:defRPr/>
            </a:pPr>
            <a:r>
              <a:rPr lang="en-US" sz="3200" b="1" dirty="0" smtClean="0">
                <a:solidFill>
                  <a:schemeClr val="accent2"/>
                </a:solidFill>
                <a:latin typeface="Roboto Regular"/>
                <a:ea typeface="ＭＳ Ｐゴシック" charset="0"/>
                <a:cs typeface="Roboto Regular"/>
                <a:sym typeface="Montserrat-Regular" charset="0"/>
              </a:rPr>
              <a:t>CITY LEVEL PROTECTIONS</a:t>
            </a:r>
            <a:endParaRPr lang="en-US" sz="3200" b="1" dirty="0">
              <a:solidFill>
                <a:schemeClr val="accent2"/>
              </a:solidFill>
              <a:latin typeface="Roboto Regular"/>
              <a:ea typeface="ＭＳ Ｐゴシック" charset="0"/>
              <a:cs typeface="Roboto Regular"/>
              <a:sym typeface="Montserrat-Regular" charset="0"/>
            </a:endParaRPr>
          </a:p>
        </p:txBody>
      </p:sp>
      <p:grpSp>
        <p:nvGrpSpPr>
          <p:cNvPr id="47" name="Group 46"/>
          <p:cNvGrpSpPr/>
          <p:nvPr/>
        </p:nvGrpSpPr>
        <p:grpSpPr>
          <a:xfrm>
            <a:off x="4423172" y="1715981"/>
            <a:ext cx="300038" cy="71456"/>
            <a:chOff x="1942594" y="2781300"/>
            <a:chExt cx="799891" cy="190500"/>
          </a:xfrm>
          <a:solidFill>
            <a:schemeClr val="bg1">
              <a:lumMod val="85000"/>
            </a:schemeClr>
          </a:solidFill>
        </p:grpSpPr>
        <p:sp>
          <p:nvSpPr>
            <p:cNvPr id="48"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sp>
          <p:nvSpPr>
            <p:cNvPr id="49"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sp>
          <p:nvSpPr>
            <p:cNvPr id="50"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grpSp>
    </p:spTree>
    <p:extLst>
      <p:ext uri="{BB962C8B-B14F-4D97-AF65-F5344CB8AC3E}">
        <p14:creationId xmlns:p14="http://schemas.microsoft.com/office/powerpoint/2010/main" val="218627489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Bebas Neue"/>
              </a:rPr>
              <a:t>CITY LEVEL PROTECTIONS</a:t>
            </a:r>
            <a:endParaRPr lang="en-US" dirty="0">
              <a:solidFill>
                <a:schemeClr val="tx2"/>
              </a:solidFill>
              <a:latin typeface="Bebas Neue"/>
            </a:endParaRPr>
          </a:p>
        </p:txBody>
      </p:sp>
      <p:sp>
        <p:nvSpPr>
          <p:cNvPr id="3" name="Content Placeholder 2"/>
          <p:cNvSpPr>
            <a:spLocks noGrp="1"/>
          </p:cNvSpPr>
          <p:nvPr>
            <p:ph idx="1"/>
          </p:nvPr>
        </p:nvSpPr>
        <p:spPr/>
        <p:txBody>
          <a:bodyPr>
            <a:normAutofit/>
          </a:bodyPr>
          <a:lstStyle/>
          <a:p>
            <a:pPr marL="0" indent="0" algn="ctr">
              <a:buNone/>
            </a:pPr>
            <a:r>
              <a:rPr lang="en-US" sz="2100" dirty="0" smtClean="0">
                <a:solidFill>
                  <a:srgbClr val="C00000"/>
                </a:solidFill>
                <a:latin typeface="Bebas Neue"/>
              </a:rPr>
              <a:t>CITY OF LOS ANGELES EMERGENCY HEALTH ORDERS</a:t>
            </a:r>
          </a:p>
          <a:p>
            <a:pPr marL="0" indent="0" algn="ctr">
              <a:buNone/>
            </a:pPr>
            <a:endParaRPr lang="en-US" sz="2100" dirty="0">
              <a:solidFill>
                <a:srgbClr val="C00000"/>
              </a:solidFill>
              <a:latin typeface="Bebas Neue"/>
            </a:endParaRPr>
          </a:p>
          <a:p>
            <a:pPr marL="0" indent="0">
              <a:buNone/>
            </a:pPr>
            <a:r>
              <a:rPr lang="en-US" sz="2100" dirty="0" smtClean="0">
                <a:solidFill>
                  <a:srgbClr val="C00000"/>
                </a:solidFill>
                <a:hlinkClick r:id="rId2"/>
              </a:rPr>
              <a:t>https://www.lamayor.org/sites/g/files/wph446/f/page/file/20201202%20Mayor%20Public%20Order%20Targeted%20SAH%20Order_1.pdf</a:t>
            </a:r>
            <a:endParaRPr lang="en-US" sz="2100" dirty="0" smtClean="0">
              <a:solidFill>
                <a:srgbClr val="C00000"/>
              </a:solidFill>
            </a:endParaRPr>
          </a:p>
          <a:p>
            <a:pPr marL="0" indent="0">
              <a:buNone/>
            </a:pPr>
            <a:endParaRPr lang="en-US" sz="21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06114"/>
            <a:ext cx="3643312" cy="22317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519658"/>
            <a:ext cx="5083969" cy="2457533"/>
          </a:xfrm>
          <a:prstGeom prst="rect">
            <a:avLst/>
          </a:prstGeom>
        </p:spPr>
      </p:pic>
    </p:spTree>
    <p:extLst>
      <p:ext uri="{BB962C8B-B14F-4D97-AF65-F5344CB8AC3E}">
        <p14:creationId xmlns:p14="http://schemas.microsoft.com/office/powerpoint/2010/main" val="167936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latin typeface="Bebas Neue"/>
              </a:rPr>
              <a:t>TENANTS AND YOUR LISTINGS</a:t>
            </a:r>
            <a:endParaRPr lang="en-US" dirty="0">
              <a:solidFill>
                <a:schemeClr val="tx2"/>
              </a:solidFill>
              <a:latin typeface="Bebas Neue"/>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Has the owner served the AB 1482 exemption notice?</a:t>
            </a:r>
          </a:p>
          <a:p>
            <a:pPr marL="514350" indent="-514350">
              <a:buFont typeface="+mj-lt"/>
              <a:buAutoNum type="arabicPeriod"/>
            </a:pPr>
            <a:r>
              <a:rPr lang="en-US" sz="2400" dirty="0" smtClean="0"/>
              <a:t>Are the Owner and Tenant on good terms?</a:t>
            </a:r>
          </a:p>
          <a:p>
            <a:pPr marL="514350" indent="-514350">
              <a:buFont typeface="+mj-lt"/>
              <a:buAutoNum type="arabicPeriod"/>
            </a:pPr>
            <a:r>
              <a:rPr lang="en-US" sz="2400" dirty="0" smtClean="0"/>
              <a:t>Can you help the Tenant find other housing?</a:t>
            </a:r>
          </a:p>
          <a:p>
            <a:pPr marL="514350" indent="-514350">
              <a:buFont typeface="+mj-lt"/>
              <a:buAutoNum type="arabicPeriod"/>
            </a:pPr>
            <a:r>
              <a:rPr lang="en-US" sz="2400" dirty="0" smtClean="0"/>
              <a:t>Is the owner willing to help with relocation/moving costs even if not mandated?</a:t>
            </a:r>
          </a:p>
          <a:p>
            <a:pPr marL="514350" indent="-514350">
              <a:buFont typeface="+mj-lt"/>
              <a:buAutoNum type="arabicPeriod"/>
            </a:pPr>
            <a:r>
              <a:rPr lang="en-US" sz="2400" dirty="0" smtClean="0"/>
              <a:t>Avoid escalations.</a:t>
            </a:r>
          </a:p>
          <a:p>
            <a:pPr marL="514350" indent="-514350">
              <a:buFont typeface="+mj-lt"/>
              <a:buAutoNum type="arabicPeriod"/>
            </a:pPr>
            <a:r>
              <a:rPr lang="en-US" sz="2400" dirty="0" smtClean="0"/>
              <a:t>Do NOT get into a de facto property management situation.</a:t>
            </a:r>
          </a:p>
          <a:p>
            <a:pPr marL="514350" indent="-514350">
              <a:buFont typeface="+mj-lt"/>
              <a:buAutoNum type="arabicPeriod"/>
            </a:pPr>
            <a:r>
              <a:rPr lang="en-US" sz="2400" dirty="0" smtClean="0"/>
              <a:t>Do not serve notices, even if otherwise allowable.</a:t>
            </a:r>
          </a:p>
          <a:p>
            <a:pPr marL="514350" indent="-514350">
              <a:buFont typeface="+mj-lt"/>
              <a:buAutoNum type="arabicPeriod"/>
            </a:pPr>
            <a:r>
              <a:rPr lang="en-US" sz="2400" dirty="0" smtClean="0"/>
              <a:t>ALWAYS follow COVID showing rules. </a:t>
            </a:r>
            <a:r>
              <a:rPr lang="en-US" sz="2400" dirty="0" smtClean="0">
                <a:hlinkClick r:id="rId2"/>
              </a:rPr>
              <a:t>https://www.carcovidupdates.org/</a:t>
            </a:r>
            <a:endParaRPr lang="en-US" sz="2400" dirty="0" smtClean="0"/>
          </a:p>
          <a:p>
            <a:pPr marL="0" indent="0">
              <a:buNone/>
            </a:pPr>
            <a:endParaRPr lang="en-US" sz="2400" dirty="0" smtClean="0"/>
          </a:p>
        </p:txBody>
      </p:sp>
    </p:spTree>
    <p:extLst>
      <p:ext uri="{BB962C8B-B14F-4D97-AF65-F5344CB8AC3E}">
        <p14:creationId xmlns:p14="http://schemas.microsoft.com/office/powerpoint/2010/main" val="253593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5668963"/>
          </a:xfrm>
        </p:spPr>
        <p:txBody>
          <a:bodyPr/>
          <a:lstStyle/>
          <a:p>
            <a:pPr marL="0" indent="0">
              <a:buNone/>
            </a:pPr>
            <a:r>
              <a:rPr lang="en-US" sz="2400" dirty="0" smtClean="0">
                <a:hlinkClick r:id="rId2"/>
              </a:rPr>
              <a:t>https://files.covid19.ca.gov/pdf/guidance-real-estate--en.pdf</a:t>
            </a:r>
            <a:endParaRPr lang="en-US" sz="2400" dirty="0" smtClean="0"/>
          </a:p>
          <a:p>
            <a:pPr marL="0" indent="0">
              <a:buNone/>
            </a:pPr>
            <a:endParaRPr lang="en-US"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05697"/>
            <a:ext cx="5095875" cy="4847469"/>
          </a:xfrm>
          <a:prstGeom prst="rect">
            <a:avLst/>
          </a:prstGeom>
        </p:spPr>
      </p:pic>
    </p:spTree>
    <p:extLst>
      <p:ext uri="{BB962C8B-B14F-4D97-AF65-F5344CB8AC3E}">
        <p14:creationId xmlns:p14="http://schemas.microsoft.com/office/powerpoint/2010/main" val="60761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latin typeface="Bebas Neue"/>
              </a:rPr>
              <a:t>HOW TO HANDLE NEW LEASES</a:t>
            </a:r>
            <a:endParaRPr lang="en-US" dirty="0">
              <a:solidFill>
                <a:schemeClr val="tx2"/>
              </a:solidFill>
              <a:latin typeface="Bebas Neue"/>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smtClean="0">
                <a:latin typeface="Bebas Neue"/>
              </a:rPr>
              <a:t>Leasing these days can be nerve-racking. Here are some tips:</a:t>
            </a:r>
          </a:p>
          <a:p>
            <a:pPr marL="0" indent="0">
              <a:buNone/>
            </a:pPr>
            <a:endParaRPr lang="en-US" sz="2000" dirty="0" smtClean="0">
              <a:latin typeface="Bebas Neue"/>
            </a:endParaRPr>
          </a:p>
          <a:p>
            <a:r>
              <a:rPr lang="en-US" sz="1800" dirty="0" smtClean="0"/>
              <a:t>Now is NOT the time to be flexible with applicants.  If they don’t meet criteria, dump them.  Consider Job, Income, Savings, Residential History, etc.</a:t>
            </a:r>
          </a:p>
          <a:p>
            <a:r>
              <a:rPr lang="en-US" sz="1800" dirty="0" smtClean="0"/>
              <a:t>Tenant non-payment protections are likely to be extended past January 31, 2021!</a:t>
            </a:r>
          </a:p>
          <a:p>
            <a:r>
              <a:rPr lang="en-US" sz="1800" dirty="0" smtClean="0"/>
              <a:t>Always run your own screenings.  Do not accept one given to you by the tenant or their agent.</a:t>
            </a:r>
          </a:p>
          <a:p>
            <a:r>
              <a:rPr lang="en-US" sz="1800" dirty="0" smtClean="0"/>
              <a:t>Consider charging 6 months rent upfront (the minimum </a:t>
            </a:r>
            <a:r>
              <a:rPr lang="en-US" sz="1800" u="sng" dirty="0" smtClean="0"/>
              <a:t>initial</a:t>
            </a:r>
            <a:r>
              <a:rPr lang="en-US" sz="1800" dirty="0" smtClean="0"/>
              <a:t> prepaid rent that California allows.</a:t>
            </a:r>
          </a:p>
          <a:p>
            <a:r>
              <a:rPr lang="en-US" sz="1800" dirty="0" smtClean="0"/>
              <a:t>Do NOT cover any unnecessary utilities or services.</a:t>
            </a:r>
          </a:p>
          <a:p>
            <a:r>
              <a:rPr lang="en-US" sz="1800" dirty="0" smtClean="0"/>
              <a:t>Do NOT include parking with apartments and even some SFRs.</a:t>
            </a:r>
          </a:p>
          <a:p>
            <a:r>
              <a:rPr lang="en-US" sz="1800" dirty="0" smtClean="0"/>
              <a:t>Do NOT prorate the first month’s rent.  Second month is prorated.</a:t>
            </a:r>
          </a:p>
          <a:p>
            <a:r>
              <a:rPr lang="en-US" sz="1800" dirty="0" smtClean="0"/>
              <a:t>Do NOT cover/warranty appliances and personal items of owners.</a:t>
            </a:r>
          </a:p>
          <a:p>
            <a:r>
              <a:rPr lang="en-US" sz="1800" dirty="0" smtClean="0"/>
              <a:t>Always issue rules and regulations for Tenants.</a:t>
            </a:r>
          </a:p>
          <a:p>
            <a:r>
              <a:rPr lang="en-US" sz="1800" dirty="0" smtClean="0"/>
              <a:t>Do NOT forget to check the exemption box on the RCJC is it applies.  This is CRITICAL!!!</a:t>
            </a:r>
            <a:endParaRPr lang="en-US" sz="1800" dirty="0"/>
          </a:p>
        </p:txBody>
      </p:sp>
    </p:spTree>
    <p:extLst>
      <p:ext uri="{BB962C8B-B14F-4D97-AF65-F5344CB8AC3E}">
        <p14:creationId xmlns:p14="http://schemas.microsoft.com/office/powerpoint/2010/main" val="154726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924175" y="3459957"/>
            <a:ext cx="2034382" cy="2035175"/>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17" name="Oval 16"/>
          <p:cNvSpPr/>
          <p:nvPr/>
        </p:nvSpPr>
        <p:spPr>
          <a:xfrm>
            <a:off x="909637" y="2075657"/>
            <a:ext cx="2506663" cy="2507456"/>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18" name="Oval 17"/>
          <p:cNvSpPr/>
          <p:nvPr/>
        </p:nvSpPr>
        <p:spPr>
          <a:xfrm>
            <a:off x="3743325" y="1985963"/>
            <a:ext cx="1663700" cy="16637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19" name="Oval 18"/>
          <p:cNvSpPr/>
          <p:nvPr/>
        </p:nvSpPr>
        <p:spPr>
          <a:xfrm>
            <a:off x="5136357" y="2133600"/>
            <a:ext cx="3142456" cy="314325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eaLnBrk="1" hangingPunct="1"/>
            <a:endParaRPr lang="en-US" altLang="en-US" sz="1400">
              <a:solidFill>
                <a:srgbClr val="FFFFFF"/>
              </a:solidFill>
              <a:latin typeface="Helvetica Light"/>
              <a:ea typeface="Helvetica Light"/>
              <a:cs typeface="Helvetica Light"/>
            </a:endParaRPr>
          </a:p>
        </p:txBody>
      </p:sp>
      <p:sp>
        <p:nvSpPr>
          <p:cNvPr id="20" name="Rectangle 1"/>
          <p:cNvSpPr>
            <a:spLocks/>
          </p:cNvSpPr>
          <p:nvPr/>
        </p:nvSpPr>
        <p:spPr bwMode="auto">
          <a:xfrm>
            <a:off x="2628762" y="1249666"/>
            <a:ext cx="3887283" cy="446276"/>
          </a:xfrm>
          <a:prstGeom prst="rect">
            <a:avLst/>
          </a:prstGeom>
          <a:noFill/>
          <a:ln>
            <a:noFill/>
          </a:ln>
          <a:extLst/>
        </p:spPr>
        <p:txBody>
          <a:bodyPr wrap="none" lIns="0" tIns="0" rIns="0" bIns="0" anchor="ctr">
            <a:spAutoFit/>
          </a:bodyPr>
          <a:lstStyle/>
          <a:p>
            <a:pPr algn="ctr" defTabSz="914217">
              <a:defRPr/>
            </a:pPr>
            <a:r>
              <a:rPr lang="en-US" sz="2900" dirty="0" smtClean="0">
                <a:solidFill>
                  <a:schemeClr val="tx2"/>
                </a:solidFill>
                <a:latin typeface="Bebas Neue" charset="0"/>
                <a:ea typeface="ＭＳ Ｐゴシック" charset="0"/>
                <a:cs typeface="ＭＳ Ｐゴシック" charset="0"/>
                <a:sym typeface="Bebas Neue" charset="0"/>
              </a:rPr>
              <a:t>Overlapping Legislation</a:t>
            </a:r>
            <a:endParaRPr lang="en-US" sz="2900" dirty="0">
              <a:solidFill>
                <a:schemeClr val="tx2"/>
              </a:solidFill>
              <a:latin typeface="Bebas Neue" charset="0"/>
              <a:ea typeface="ＭＳ Ｐゴシック" charset="0"/>
              <a:cs typeface="ＭＳ Ｐゴシック" charset="0"/>
              <a:sym typeface="Bebas Neue" charset="0"/>
            </a:endParaRPr>
          </a:p>
        </p:txBody>
      </p:sp>
      <p:sp>
        <p:nvSpPr>
          <p:cNvPr id="21" name="Rectangle 2"/>
          <p:cNvSpPr>
            <a:spLocks/>
          </p:cNvSpPr>
          <p:nvPr/>
        </p:nvSpPr>
        <p:spPr bwMode="auto">
          <a:xfrm>
            <a:off x="3421345" y="1057374"/>
            <a:ext cx="2303708" cy="307777"/>
          </a:xfrm>
          <a:prstGeom prst="rect">
            <a:avLst/>
          </a:prstGeom>
          <a:noFill/>
          <a:ln>
            <a:noFill/>
          </a:ln>
          <a:extLst/>
        </p:spPr>
        <p:txBody>
          <a:bodyPr wrap="none" lIns="0" tIns="0" rIns="0" bIns="0" anchor="ctr">
            <a:spAutoFit/>
          </a:bodyPr>
          <a:lstStyle/>
          <a:p>
            <a:pPr algn="ctr" defTabSz="914217">
              <a:defRPr/>
            </a:pPr>
            <a:r>
              <a:rPr lang="en-US" sz="2000" b="1" dirty="0" smtClean="0">
                <a:solidFill>
                  <a:schemeClr val="accent2"/>
                </a:solidFill>
                <a:latin typeface="Roboto Regular"/>
                <a:ea typeface="ＭＳ Ｐゴシック" charset="0"/>
                <a:cs typeface="Roboto Regular"/>
                <a:sym typeface="Montserrat-Regular" charset="0"/>
              </a:rPr>
              <a:t>Tenant Protections</a:t>
            </a:r>
            <a:endParaRPr lang="en-US" sz="2000" b="1" dirty="0">
              <a:solidFill>
                <a:schemeClr val="accent2"/>
              </a:solidFill>
              <a:latin typeface="Roboto Regular"/>
              <a:ea typeface="ＭＳ Ｐゴシック" charset="0"/>
              <a:cs typeface="Roboto Regular"/>
              <a:sym typeface="Montserrat-Regular" charset="0"/>
            </a:endParaRPr>
          </a:p>
        </p:txBody>
      </p:sp>
      <p:grpSp>
        <p:nvGrpSpPr>
          <p:cNvPr id="33" name="Group 32"/>
          <p:cNvGrpSpPr/>
          <p:nvPr/>
        </p:nvGrpSpPr>
        <p:grpSpPr>
          <a:xfrm>
            <a:off x="4423172" y="1715981"/>
            <a:ext cx="300038" cy="71456"/>
            <a:chOff x="1942594" y="2781300"/>
            <a:chExt cx="799891" cy="190500"/>
          </a:xfrm>
          <a:solidFill>
            <a:schemeClr val="bg1">
              <a:lumMod val="85000"/>
            </a:schemeClr>
          </a:solidFill>
        </p:grpSpPr>
        <p:sp>
          <p:nvSpPr>
            <p:cNvPr id="34"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sp>
          <p:nvSpPr>
            <p:cNvPr id="35"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sp>
          <p:nvSpPr>
            <p:cNvPr id="36"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a:defRPr/>
              </a:pPr>
              <a:endParaRPr lang="en-US" sz="1400">
                <a:latin typeface="Roboto Light"/>
              </a:endParaRPr>
            </a:p>
          </p:txBody>
        </p:sp>
      </p:grpSp>
      <p:sp>
        <p:nvSpPr>
          <p:cNvPr id="37" name="TextBox 36"/>
          <p:cNvSpPr txBox="1"/>
          <p:nvPr/>
        </p:nvSpPr>
        <p:spPr>
          <a:xfrm>
            <a:off x="5738019" y="3199710"/>
            <a:ext cx="1939131" cy="1846659"/>
          </a:xfrm>
          <a:prstGeom prst="rect">
            <a:avLst/>
          </a:prstGeom>
          <a:noFill/>
        </p:spPr>
        <p:txBody>
          <a:bodyPr lIns="0" tIns="0" rIns="0" bIns="0">
            <a:spAutoFit/>
          </a:bodyPr>
          <a:lstStyle/>
          <a:p>
            <a:pPr algn="ctr" defTabSz="914217">
              <a:defRPr/>
            </a:pPr>
            <a:r>
              <a:rPr lang="en-US" sz="1400" dirty="0">
                <a:solidFill>
                  <a:schemeClr val="bg1"/>
                </a:solidFill>
                <a:latin typeface="Roboto Light"/>
                <a:ea typeface="Open Sans" panose="020B0606030504020204" pitchFamily="34" charset="0"/>
                <a:cs typeface="Roboto Light"/>
              </a:rPr>
              <a:t>Any Rent Control – </a:t>
            </a:r>
            <a:r>
              <a:rPr lang="en-US" sz="1400" dirty="0" smtClean="0">
                <a:solidFill>
                  <a:schemeClr val="bg1"/>
                </a:solidFill>
                <a:latin typeface="Roboto Light"/>
                <a:ea typeface="Open Sans" panose="020B0606030504020204" pitchFamily="34" charset="0"/>
                <a:cs typeface="Roboto Light"/>
              </a:rPr>
              <a:t>City of LA, Inglewood, Culver City, Burbank, Long Beach, Santa Monica, Beverly Hills</a:t>
            </a:r>
            <a:endParaRPr lang="en-US" sz="1400" dirty="0">
              <a:solidFill>
                <a:schemeClr val="bg1"/>
              </a:solidFill>
              <a:latin typeface="Roboto Light"/>
              <a:ea typeface="Open Sans" panose="020B0606030504020204" pitchFamily="34" charset="0"/>
              <a:cs typeface="Roboto Light"/>
            </a:endParaRPr>
          </a:p>
          <a:p>
            <a:pPr algn="ctr" defTabSz="914217">
              <a:defRPr/>
            </a:pPr>
            <a:endParaRPr lang="en-US" sz="800" dirty="0">
              <a:solidFill>
                <a:schemeClr val="bg1"/>
              </a:solidFill>
              <a:latin typeface="Roboto Light"/>
              <a:ea typeface="Open Sans" panose="020B0606030504020204" pitchFamily="34" charset="0"/>
              <a:cs typeface="Roboto Light"/>
            </a:endParaRPr>
          </a:p>
          <a:p>
            <a:pPr algn="ctr" defTabSz="914217">
              <a:defRPr/>
            </a:pPr>
            <a:r>
              <a:rPr lang="en-US" sz="1400" dirty="0">
                <a:solidFill>
                  <a:schemeClr val="bg1"/>
                </a:solidFill>
                <a:latin typeface="Roboto Light"/>
                <a:ea typeface="Open Sans" panose="020B0606030504020204" pitchFamily="34" charset="0"/>
                <a:cs typeface="Roboto Light"/>
              </a:rPr>
              <a:t>Emergency &amp; Temporary Health Orders – LA County</a:t>
            </a:r>
            <a:endParaRPr lang="en-US" sz="1400" dirty="0">
              <a:solidFill>
                <a:schemeClr val="bg1"/>
              </a:solidFill>
              <a:latin typeface="Roboto Light"/>
              <a:ea typeface="Open Sans" panose="020B0606030504020204" pitchFamily="34" charset="0"/>
              <a:cs typeface="Roboto Light"/>
            </a:endParaRPr>
          </a:p>
        </p:txBody>
      </p:sp>
      <p:sp>
        <p:nvSpPr>
          <p:cNvPr id="39" name="TextBox 38"/>
          <p:cNvSpPr txBox="1"/>
          <p:nvPr/>
        </p:nvSpPr>
        <p:spPr>
          <a:xfrm>
            <a:off x="6026777" y="2514734"/>
            <a:ext cx="1295869" cy="677108"/>
          </a:xfrm>
          <a:prstGeom prst="rect">
            <a:avLst/>
          </a:prstGeom>
          <a:noFill/>
        </p:spPr>
        <p:txBody>
          <a:bodyPr wrap="none" lIns="0" tIns="0" rIns="0" bIns="0">
            <a:spAutoFit/>
          </a:bodyPr>
          <a:lstStyle/>
          <a:p>
            <a:pPr algn="ctr" defTabSz="914217">
              <a:defRPr/>
            </a:pPr>
            <a:r>
              <a:rPr lang="en-US" sz="4400" b="1" cap="all" spc="20" dirty="0" smtClean="0">
                <a:solidFill>
                  <a:schemeClr val="bg1"/>
                </a:solidFill>
                <a:latin typeface="Roboto Regular"/>
                <a:cs typeface="Roboto Regular"/>
              </a:rPr>
              <a:t>city</a:t>
            </a:r>
            <a:endParaRPr lang="en-US" sz="4400" b="1" cap="all" spc="20" dirty="0">
              <a:solidFill>
                <a:schemeClr val="bg1"/>
              </a:solidFill>
              <a:latin typeface="Roboto Regular"/>
              <a:cs typeface="Roboto Regular"/>
            </a:endParaRPr>
          </a:p>
        </p:txBody>
      </p:sp>
      <p:sp>
        <p:nvSpPr>
          <p:cNvPr id="40" name="TextBox 39"/>
          <p:cNvSpPr txBox="1"/>
          <p:nvPr/>
        </p:nvSpPr>
        <p:spPr>
          <a:xfrm>
            <a:off x="1198469" y="3026045"/>
            <a:ext cx="1939132" cy="1200329"/>
          </a:xfrm>
          <a:prstGeom prst="rect">
            <a:avLst/>
          </a:prstGeom>
          <a:noFill/>
        </p:spPr>
        <p:txBody>
          <a:bodyPr lIns="0" tIns="0" rIns="0" bIns="0">
            <a:spAutoFit/>
          </a:bodyPr>
          <a:lstStyle/>
          <a:p>
            <a:pPr algn="ctr" defTabSz="914217">
              <a:defRPr/>
            </a:pPr>
            <a:r>
              <a:rPr lang="en-US" sz="1400" dirty="0" smtClean="0">
                <a:solidFill>
                  <a:schemeClr val="bg1"/>
                </a:solidFill>
                <a:latin typeface="Roboto Light"/>
                <a:ea typeface="Open Sans" panose="020B0606030504020204" pitchFamily="34" charset="0"/>
                <a:cs typeface="Roboto Light"/>
              </a:rPr>
              <a:t>Any Rent Control – LA County</a:t>
            </a:r>
          </a:p>
          <a:p>
            <a:pPr algn="ctr" defTabSz="914217">
              <a:defRPr/>
            </a:pPr>
            <a:endParaRPr lang="en-US" sz="800" dirty="0">
              <a:solidFill>
                <a:schemeClr val="bg1"/>
              </a:solidFill>
              <a:latin typeface="Roboto Light"/>
              <a:ea typeface="Open Sans" panose="020B0606030504020204" pitchFamily="34" charset="0"/>
              <a:cs typeface="Roboto Light"/>
            </a:endParaRPr>
          </a:p>
          <a:p>
            <a:pPr algn="ctr" defTabSz="914217">
              <a:defRPr/>
            </a:pPr>
            <a:r>
              <a:rPr lang="en-US" sz="1400" dirty="0" smtClean="0">
                <a:solidFill>
                  <a:schemeClr val="bg1"/>
                </a:solidFill>
                <a:latin typeface="Roboto Light"/>
                <a:ea typeface="Open Sans" panose="020B0606030504020204" pitchFamily="34" charset="0"/>
                <a:cs typeface="Roboto Light"/>
              </a:rPr>
              <a:t>Emergency &amp; Temporary Health Orders – LA County</a:t>
            </a:r>
            <a:endParaRPr lang="en-US" sz="1400" dirty="0">
              <a:solidFill>
                <a:schemeClr val="bg1"/>
              </a:solidFill>
              <a:latin typeface="Roboto Light"/>
              <a:ea typeface="Open Sans" panose="020B0606030504020204" pitchFamily="34" charset="0"/>
              <a:cs typeface="Roboto Light"/>
            </a:endParaRPr>
          </a:p>
        </p:txBody>
      </p:sp>
      <p:sp>
        <p:nvSpPr>
          <p:cNvPr id="42" name="TextBox 41"/>
          <p:cNvSpPr txBox="1"/>
          <p:nvPr/>
        </p:nvSpPr>
        <p:spPr>
          <a:xfrm>
            <a:off x="1163458" y="2514734"/>
            <a:ext cx="1964640" cy="553998"/>
          </a:xfrm>
          <a:prstGeom prst="rect">
            <a:avLst/>
          </a:prstGeom>
          <a:noFill/>
        </p:spPr>
        <p:txBody>
          <a:bodyPr wrap="none" lIns="0" tIns="0" rIns="0" bIns="0">
            <a:spAutoFit/>
          </a:bodyPr>
          <a:lstStyle/>
          <a:p>
            <a:pPr algn="ctr" defTabSz="914217">
              <a:defRPr/>
            </a:pPr>
            <a:r>
              <a:rPr lang="en-US" sz="3600" b="1" cap="all" spc="20" dirty="0" smtClean="0">
                <a:solidFill>
                  <a:schemeClr val="bg1"/>
                </a:solidFill>
                <a:latin typeface="Roboto Regular"/>
                <a:cs typeface="Roboto Regular"/>
              </a:rPr>
              <a:t>COUNTY</a:t>
            </a:r>
            <a:endParaRPr lang="en-US" sz="3600" b="1" cap="all" spc="20" dirty="0">
              <a:solidFill>
                <a:schemeClr val="bg1"/>
              </a:solidFill>
              <a:latin typeface="Roboto Regular"/>
              <a:cs typeface="Roboto Regular"/>
            </a:endParaRPr>
          </a:p>
        </p:txBody>
      </p:sp>
      <p:sp>
        <p:nvSpPr>
          <p:cNvPr id="19471" name="TextBox 42"/>
          <p:cNvSpPr txBox="1">
            <a:spLocks noChangeArrowheads="1"/>
          </p:cNvSpPr>
          <p:nvPr/>
        </p:nvSpPr>
        <p:spPr bwMode="auto">
          <a:xfrm>
            <a:off x="3241278" y="4310429"/>
            <a:ext cx="1400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pitchFamily="34" charset="0"/>
              </a:defRPr>
            </a:lvl1pPr>
            <a:lvl2pPr marL="742950" indent="-285750">
              <a:defRPr sz="3600">
                <a:solidFill>
                  <a:schemeClr val="tx1"/>
                </a:solidFill>
                <a:latin typeface="Calibri" pitchFamily="34" charset="0"/>
              </a:defRPr>
            </a:lvl2pPr>
            <a:lvl3pPr marL="1143000" indent="-228600">
              <a:defRPr sz="3600">
                <a:solidFill>
                  <a:schemeClr val="tx1"/>
                </a:solidFill>
                <a:latin typeface="Calibri" pitchFamily="34" charset="0"/>
              </a:defRPr>
            </a:lvl3pPr>
            <a:lvl4pPr marL="1600200" indent="-228600">
              <a:defRPr sz="3600">
                <a:solidFill>
                  <a:schemeClr val="tx1"/>
                </a:solidFill>
                <a:latin typeface="Calibri" pitchFamily="34" charset="0"/>
              </a:defRPr>
            </a:lvl4pPr>
            <a:lvl5pPr marL="2057400" indent="-228600">
              <a:defRPr sz="3600">
                <a:solidFill>
                  <a:schemeClr val="tx1"/>
                </a:solidFill>
                <a:latin typeface="Calibri" pitchFamily="34" charset="0"/>
              </a:defRPr>
            </a:lvl5pPr>
            <a:lvl6pPr marL="2514600" indent="-228600" defTabSz="1827213" eaLnBrk="0" fontAlgn="base" hangingPunct="0">
              <a:spcBef>
                <a:spcPct val="0"/>
              </a:spcBef>
              <a:spcAft>
                <a:spcPct val="0"/>
              </a:spcAft>
              <a:defRPr sz="3600">
                <a:solidFill>
                  <a:schemeClr val="tx1"/>
                </a:solidFill>
                <a:latin typeface="Calibri" pitchFamily="34" charset="0"/>
              </a:defRPr>
            </a:lvl6pPr>
            <a:lvl7pPr marL="2971800" indent="-228600" defTabSz="1827213" eaLnBrk="0" fontAlgn="base" hangingPunct="0">
              <a:spcBef>
                <a:spcPct val="0"/>
              </a:spcBef>
              <a:spcAft>
                <a:spcPct val="0"/>
              </a:spcAft>
              <a:defRPr sz="3600">
                <a:solidFill>
                  <a:schemeClr val="tx1"/>
                </a:solidFill>
                <a:latin typeface="Calibri" pitchFamily="34" charset="0"/>
              </a:defRPr>
            </a:lvl7pPr>
            <a:lvl8pPr marL="3429000" indent="-228600" defTabSz="1827213" eaLnBrk="0" fontAlgn="base" hangingPunct="0">
              <a:spcBef>
                <a:spcPct val="0"/>
              </a:spcBef>
              <a:spcAft>
                <a:spcPct val="0"/>
              </a:spcAft>
              <a:defRPr sz="3600">
                <a:solidFill>
                  <a:schemeClr val="tx1"/>
                </a:solidFill>
                <a:latin typeface="Calibri" pitchFamily="34" charset="0"/>
              </a:defRPr>
            </a:lvl8pPr>
            <a:lvl9pPr marL="3886200" indent="-228600" defTabSz="1827213" eaLnBrk="0" fontAlgn="base" hangingPunct="0">
              <a:spcBef>
                <a:spcPct val="0"/>
              </a:spcBef>
              <a:spcAft>
                <a:spcPct val="0"/>
              </a:spcAft>
              <a:defRPr sz="3600">
                <a:solidFill>
                  <a:schemeClr val="tx1"/>
                </a:solidFill>
                <a:latin typeface="Calibri" pitchFamily="34" charset="0"/>
              </a:defRPr>
            </a:lvl9pPr>
          </a:lstStyle>
          <a:p>
            <a:pPr algn="ctr">
              <a:lnSpc>
                <a:spcPts val="1163"/>
              </a:lnSpc>
            </a:pPr>
            <a:r>
              <a:rPr lang="en-US" altLang="en-US" sz="1400" dirty="0" smtClean="0">
                <a:solidFill>
                  <a:schemeClr val="bg1"/>
                </a:solidFill>
                <a:latin typeface="Roboto Light"/>
                <a:ea typeface="Open Sans"/>
                <a:cs typeface="Roboto Light"/>
              </a:rPr>
              <a:t>AB 1482</a:t>
            </a:r>
          </a:p>
          <a:p>
            <a:pPr algn="ctr"/>
            <a:endParaRPr lang="en-US" altLang="en-US" sz="800" dirty="0" smtClean="0">
              <a:solidFill>
                <a:schemeClr val="bg1"/>
              </a:solidFill>
              <a:latin typeface="Roboto Light"/>
              <a:ea typeface="Open Sans"/>
              <a:cs typeface="Roboto Light"/>
            </a:endParaRPr>
          </a:p>
          <a:p>
            <a:pPr algn="ctr">
              <a:lnSpc>
                <a:spcPts val="1163"/>
              </a:lnSpc>
            </a:pPr>
            <a:r>
              <a:rPr lang="en-US" altLang="en-US" sz="1400" dirty="0" smtClean="0">
                <a:solidFill>
                  <a:schemeClr val="bg1"/>
                </a:solidFill>
                <a:latin typeface="Roboto Light"/>
                <a:ea typeface="Open Sans"/>
                <a:cs typeface="Roboto Light"/>
              </a:rPr>
              <a:t>AB 3088</a:t>
            </a:r>
          </a:p>
          <a:p>
            <a:pPr algn="ctr"/>
            <a:endParaRPr lang="en-US" altLang="en-US" sz="800" dirty="0">
              <a:solidFill>
                <a:schemeClr val="bg1"/>
              </a:solidFill>
              <a:latin typeface="Roboto Light"/>
              <a:ea typeface="Open Sans"/>
              <a:cs typeface="Roboto Light"/>
            </a:endParaRPr>
          </a:p>
          <a:p>
            <a:pPr algn="ctr">
              <a:lnSpc>
                <a:spcPts val="1163"/>
              </a:lnSpc>
            </a:pPr>
            <a:r>
              <a:rPr lang="en-US" sz="1400" dirty="0">
                <a:solidFill>
                  <a:schemeClr val="bg1"/>
                </a:solidFill>
                <a:latin typeface="Roboto Light"/>
                <a:ea typeface="Open Sans" panose="020B0606030504020204" pitchFamily="34" charset="0"/>
                <a:cs typeface="Roboto Light"/>
              </a:rPr>
              <a:t>Emergency &amp; Temporary Health Orders</a:t>
            </a:r>
            <a:endParaRPr lang="en-US" altLang="en-US" sz="1400" dirty="0">
              <a:solidFill>
                <a:schemeClr val="bg1"/>
              </a:solidFill>
              <a:latin typeface="Roboto Light"/>
              <a:ea typeface="Open Sans"/>
              <a:cs typeface="Roboto Light"/>
            </a:endParaRPr>
          </a:p>
        </p:txBody>
      </p:sp>
      <p:sp>
        <p:nvSpPr>
          <p:cNvPr id="45" name="TextBox 44"/>
          <p:cNvSpPr txBox="1"/>
          <p:nvPr/>
        </p:nvSpPr>
        <p:spPr>
          <a:xfrm>
            <a:off x="3373323" y="3794800"/>
            <a:ext cx="1136080" cy="430887"/>
          </a:xfrm>
          <a:prstGeom prst="rect">
            <a:avLst/>
          </a:prstGeom>
          <a:noFill/>
        </p:spPr>
        <p:txBody>
          <a:bodyPr wrap="none" lIns="0" tIns="0" rIns="0" bIns="0">
            <a:spAutoFit/>
          </a:bodyPr>
          <a:lstStyle/>
          <a:p>
            <a:pPr algn="ctr" defTabSz="914217">
              <a:defRPr/>
            </a:pPr>
            <a:r>
              <a:rPr lang="en-US" sz="2800" b="1" cap="all" spc="20" dirty="0" smtClean="0">
                <a:solidFill>
                  <a:schemeClr val="bg1"/>
                </a:solidFill>
                <a:latin typeface="Roboto Regular"/>
                <a:cs typeface="Roboto Regular"/>
              </a:rPr>
              <a:t>STATE</a:t>
            </a:r>
            <a:endParaRPr lang="en-US" sz="2800" b="1" cap="all" spc="20" dirty="0">
              <a:solidFill>
                <a:schemeClr val="bg1"/>
              </a:solidFill>
              <a:latin typeface="Roboto Regular"/>
              <a:cs typeface="Roboto Regular"/>
            </a:endParaRPr>
          </a:p>
        </p:txBody>
      </p:sp>
      <p:sp>
        <p:nvSpPr>
          <p:cNvPr id="19474" name="TextBox 45"/>
          <p:cNvSpPr txBox="1">
            <a:spLocks noChangeArrowheads="1"/>
          </p:cNvSpPr>
          <p:nvPr/>
        </p:nvSpPr>
        <p:spPr bwMode="auto">
          <a:xfrm>
            <a:off x="3810000" y="2663924"/>
            <a:ext cx="14009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pitchFamily="34" charset="0"/>
              </a:defRPr>
            </a:lvl1pPr>
            <a:lvl2pPr marL="742950" indent="-285750">
              <a:defRPr sz="3600">
                <a:solidFill>
                  <a:schemeClr val="tx1"/>
                </a:solidFill>
                <a:latin typeface="Calibri" pitchFamily="34" charset="0"/>
              </a:defRPr>
            </a:lvl2pPr>
            <a:lvl3pPr marL="1143000" indent="-228600">
              <a:defRPr sz="3600">
                <a:solidFill>
                  <a:schemeClr val="tx1"/>
                </a:solidFill>
                <a:latin typeface="Calibri" pitchFamily="34" charset="0"/>
              </a:defRPr>
            </a:lvl3pPr>
            <a:lvl4pPr marL="1600200" indent="-228600">
              <a:defRPr sz="3600">
                <a:solidFill>
                  <a:schemeClr val="tx1"/>
                </a:solidFill>
                <a:latin typeface="Calibri" pitchFamily="34" charset="0"/>
              </a:defRPr>
            </a:lvl4pPr>
            <a:lvl5pPr marL="2057400" indent="-228600">
              <a:defRPr sz="3600">
                <a:solidFill>
                  <a:schemeClr val="tx1"/>
                </a:solidFill>
                <a:latin typeface="Calibri" pitchFamily="34" charset="0"/>
              </a:defRPr>
            </a:lvl5pPr>
            <a:lvl6pPr marL="2514600" indent="-228600" defTabSz="1827213" eaLnBrk="0" fontAlgn="base" hangingPunct="0">
              <a:spcBef>
                <a:spcPct val="0"/>
              </a:spcBef>
              <a:spcAft>
                <a:spcPct val="0"/>
              </a:spcAft>
              <a:defRPr sz="3600">
                <a:solidFill>
                  <a:schemeClr val="tx1"/>
                </a:solidFill>
                <a:latin typeface="Calibri" pitchFamily="34" charset="0"/>
              </a:defRPr>
            </a:lvl6pPr>
            <a:lvl7pPr marL="2971800" indent="-228600" defTabSz="1827213" eaLnBrk="0" fontAlgn="base" hangingPunct="0">
              <a:spcBef>
                <a:spcPct val="0"/>
              </a:spcBef>
              <a:spcAft>
                <a:spcPct val="0"/>
              </a:spcAft>
              <a:defRPr sz="3600">
                <a:solidFill>
                  <a:schemeClr val="tx1"/>
                </a:solidFill>
                <a:latin typeface="Calibri" pitchFamily="34" charset="0"/>
              </a:defRPr>
            </a:lvl7pPr>
            <a:lvl8pPr marL="3429000" indent="-228600" defTabSz="1827213" eaLnBrk="0" fontAlgn="base" hangingPunct="0">
              <a:spcBef>
                <a:spcPct val="0"/>
              </a:spcBef>
              <a:spcAft>
                <a:spcPct val="0"/>
              </a:spcAft>
              <a:defRPr sz="3600">
                <a:solidFill>
                  <a:schemeClr val="tx1"/>
                </a:solidFill>
                <a:latin typeface="Calibri" pitchFamily="34" charset="0"/>
              </a:defRPr>
            </a:lvl8pPr>
            <a:lvl9pPr marL="3886200" indent="-228600" defTabSz="1827213" eaLnBrk="0" fontAlgn="base" hangingPunct="0">
              <a:spcBef>
                <a:spcPct val="0"/>
              </a:spcBef>
              <a:spcAft>
                <a:spcPct val="0"/>
              </a:spcAft>
              <a:defRPr sz="3600">
                <a:solidFill>
                  <a:schemeClr val="tx1"/>
                </a:solidFill>
                <a:latin typeface="Calibri" pitchFamily="34" charset="0"/>
              </a:defRPr>
            </a:lvl9pPr>
          </a:lstStyle>
          <a:p>
            <a:pPr algn="ctr">
              <a:lnSpc>
                <a:spcPts val="1163"/>
              </a:lnSpc>
            </a:pPr>
            <a:r>
              <a:rPr lang="en-US" altLang="en-US" sz="1400" dirty="0" smtClean="0">
                <a:solidFill>
                  <a:schemeClr val="bg1"/>
                </a:solidFill>
                <a:latin typeface="Roboto Light"/>
                <a:ea typeface="Open Sans"/>
                <a:cs typeface="Roboto Light"/>
              </a:rPr>
              <a:t>CDC Eviction Moratorium</a:t>
            </a:r>
          </a:p>
          <a:p>
            <a:pPr algn="ctr">
              <a:lnSpc>
                <a:spcPts val="1163"/>
              </a:lnSpc>
            </a:pPr>
            <a:endParaRPr lang="en-US" altLang="en-US" sz="1400" dirty="0" smtClean="0">
              <a:solidFill>
                <a:schemeClr val="bg1"/>
              </a:solidFill>
              <a:latin typeface="Roboto Light"/>
              <a:ea typeface="Open Sans"/>
              <a:cs typeface="Roboto Light"/>
            </a:endParaRPr>
          </a:p>
          <a:p>
            <a:pPr algn="ctr">
              <a:lnSpc>
                <a:spcPts val="1163"/>
              </a:lnSpc>
            </a:pPr>
            <a:r>
              <a:rPr lang="en-US" altLang="en-US" sz="1400" dirty="0" smtClean="0">
                <a:solidFill>
                  <a:schemeClr val="bg1"/>
                </a:solidFill>
                <a:latin typeface="Roboto Light"/>
                <a:ea typeface="Open Sans"/>
                <a:cs typeface="Roboto Light"/>
              </a:rPr>
              <a:t>CARES Act</a:t>
            </a:r>
            <a:endParaRPr lang="en-US" altLang="en-US" sz="1400" dirty="0">
              <a:solidFill>
                <a:schemeClr val="bg1"/>
              </a:solidFill>
              <a:latin typeface="Roboto Light"/>
              <a:ea typeface="Open Sans"/>
              <a:cs typeface="Roboto Light"/>
            </a:endParaRPr>
          </a:p>
        </p:txBody>
      </p:sp>
      <p:sp>
        <p:nvSpPr>
          <p:cNvPr id="48" name="TextBox 47"/>
          <p:cNvSpPr txBox="1"/>
          <p:nvPr/>
        </p:nvSpPr>
        <p:spPr>
          <a:xfrm>
            <a:off x="4018405" y="2209800"/>
            <a:ext cx="1107996" cy="276999"/>
          </a:xfrm>
          <a:prstGeom prst="rect">
            <a:avLst/>
          </a:prstGeom>
          <a:noFill/>
        </p:spPr>
        <p:txBody>
          <a:bodyPr wrap="none" lIns="0" tIns="0" rIns="0" bIns="0">
            <a:spAutoFit/>
          </a:bodyPr>
          <a:lstStyle/>
          <a:p>
            <a:pPr algn="ctr" defTabSz="914217">
              <a:defRPr/>
            </a:pPr>
            <a:r>
              <a:rPr lang="en-US" b="1" cap="all" spc="20" dirty="0" smtClean="0">
                <a:solidFill>
                  <a:schemeClr val="bg1"/>
                </a:solidFill>
                <a:latin typeface="Roboto Regular"/>
                <a:cs typeface="Roboto Regular"/>
              </a:rPr>
              <a:t>FEDERAL</a:t>
            </a:r>
            <a:endParaRPr lang="en-US" b="1" cap="all" spc="20" dirty="0">
              <a:solidFill>
                <a:schemeClr val="bg1"/>
              </a:solidFill>
              <a:latin typeface="Roboto Regular"/>
              <a:cs typeface="Roboto Regular"/>
            </a:endParaRPr>
          </a:p>
        </p:txBody>
      </p:sp>
    </p:spTree>
    <p:extLst>
      <p:ext uri="{BB962C8B-B14F-4D97-AF65-F5344CB8AC3E}">
        <p14:creationId xmlns:p14="http://schemas.microsoft.com/office/powerpoint/2010/main" val="356486886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2"/>
                </a:solidFill>
                <a:latin typeface="Bebas Neue"/>
              </a:rPr>
              <a:t>FEDERAL LEVEL PROTECTIONS</a:t>
            </a:r>
            <a:endParaRPr lang="en-US" dirty="0">
              <a:solidFill>
                <a:schemeClr val="tx2"/>
              </a:solidFill>
              <a:latin typeface="Bebas Neue"/>
            </a:endParaRPr>
          </a:p>
        </p:txBody>
      </p:sp>
      <p:sp>
        <p:nvSpPr>
          <p:cNvPr id="5" name="Text Placeholder 4"/>
          <p:cNvSpPr>
            <a:spLocks noGrp="1"/>
          </p:cNvSpPr>
          <p:nvPr>
            <p:ph type="body" idx="1"/>
          </p:nvPr>
        </p:nvSpPr>
        <p:spPr>
          <a:xfrm>
            <a:off x="457200" y="1295400"/>
            <a:ext cx="4040188" cy="639762"/>
          </a:xfrm>
        </p:spPr>
        <p:txBody>
          <a:bodyPr/>
          <a:lstStyle/>
          <a:p>
            <a:pPr algn="ctr"/>
            <a:r>
              <a:rPr lang="en-US" dirty="0" smtClean="0">
                <a:latin typeface="Bebas Neue"/>
              </a:rPr>
              <a:t>CARES ACT</a:t>
            </a:r>
            <a:endParaRPr lang="en-US" dirty="0">
              <a:latin typeface="Bebas Neue"/>
            </a:endParaRPr>
          </a:p>
        </p:txBody>
      </p:sp>
      <p:sp>
        <p:nvSpPr>
          <p:cNvPr id="6" name="Content Placeholder 5"/>
          <p:cNvSpPr>
            <a:spLocks noGrp="1"/>
          </p:cNvSpPr>
          <p:nvPr>
            <p:ph sz="half" idx="2"/>
          </p:nvPr>
        </p:nvSpPr>
        <p:spPr>
          <a:xfrm>
            <a:off x="457200" y="1905000"/>
            <a:ext cx="4040188" cy="3951288"/>
          </a:xfrm>
        </p:spPr>
        <p:txBody>
          <a:bodyPr>
            <a:normAutofit fontScale="25000" lnSpcReduction="20000"/>
          </a:bodyPr>
          <a:lstStyle/>
          <a:p>
            <a:pPr marL="0" indent="0">
              <a:buNone/>
            </a:pPr>
            <a:r>
              <a:rPr lang="en-US" sz="3600" dirty="0"/>
              <a:t>The Coronavirus Aid, Relief, and Economic Security (CARES) Act provides certain protections from eviction and late fees due to nonpayment of rent for most tenants in federally subsidized or federally backed housing.</a:t>
            </a:r>
          </a:p>
          <a:p>
            <a:pPr marL="0" indent="0">
              <a:buNone/>
            </a:pPr>
            <a:r>
              <a:rPr lang="en-US" sz="3600" b="1" dirty="0"/>
              <a:t>The CARES Act protections apply to you if</a:t>
            </a:r>
            <a:r>
              <a:rPr lang="en-US" sz="3600" dirty="0"/>
              <a:t>:</a:t>
            </a:r>
          </a:p>
          <a:p>
            <a:r>
              <a:rPr lang="en-US" sz="3600" dirty="0"/>
              <a:t>You receive federal rental assistance from a voucher or grant program</a:t>
            </a:r>
          </a:p>
          <a:p>
            <a:r>
              <a:rPr lang="en-US" sz="3600" dirty="0"/>
              <a:t>You or your landlord receive assistance through federally-subsidized housing programs</a:t>
            </a:r>
          </a:p>
          <a:p>
            <a:r>
              <a:rPr lang="en-US" sz="3600" dirty="0"/>
              <a:t>Your rental home or apartment building has a federally-backed mortgage</a:t>
            </a:r>
          </a:p>
          <a:p>
            <a:pPr marL="0" indent="0">
              <a:buNone/>
            </a:pPr>
            <a:r>
              <a:rPr lang="en-US" sz="3600" b="1" dirty="0"/>
              <a:t>From March 27 to July 24, 2020, if you were covered by the CARES Act protections, your landlord or housing authority:</a:t>
            </a:r>
            <a:endParaRPr lang="en-US" sz="3600" dirty="0"/>
          </a:p>
          <a:p>
            <a:r>
              <a:rPr lang="en-US" sz="3600" dirty="0"/>
              <a:t>May not file a legal action to evict you for nonpayment of rent or other fees or charges</a:t>
            </a:r>
          </a:p>
          <a:p>
            <a:r>
              <a:rPr lang="en-US" sz="3600" dirty="0"/>
              <a:t>May not charge fees, penalties, or other charges related to nonpayment</a:t>
            </a:r>
          </a:p>
          <a:p>
            <a:r>
              <a:rPr lang="en-US" sz="3600" dirty="0"/>
              <a:t>Must give you a 30-day notice to vacate (leave the property), but no sooner than July 25, 2020</a:t>
            </a:r>
          </a:p>
          <a:p>
            <a:r>
              <a:rPr lang="en-US" sz="3600" dirty="0"/>
              <a:t>In some situations (generally single-family homes), the eviction protections </a:t>
            </a:r>
            <a:r>
              <a:rPr lang="en-US" sz="3600" dirty="0">
                <a:hlinkClick r:id="rId2"/>
              </a:rPr>
              <a:t>have been extended until December 31, 2020 for loans backed by the</a:t>
            </a:r>
            <a:r>
              <a:rPr lang="en-US" sz="3600" dirty="0"/>
              <a:t> FHA, VA, USDA, and Fannie Mae or Freddie Mac.</a:t>
            </a:r>
          </a:p>
          <a:p>
            <a:r>
              <a:rPr lang="en-US" sz="3600" dirty="0"/>
              <a:t>In addition, if your landlord is getting CARES Act relief from mortgage payments on your home, then you may be protected from eviction for a longer period.</a:t>
            </a:r>
          </a:p>
          <a:p>
            <a:pPr marL="0" indent="0">
              <a:buNone/>
            </a:pPr>
            <a:r>
              <a:rPr lang="en-US" sz="3600" b="1" dirty="0"/>
              <a:t>These CARES Act protections do not apply if:</a:t>
            </a:r>
            <a:endParaRPr lang="en-US" sz="3600" dirty="0"/>
          </a:p>
          <a:p>
            <a:r>
              <a:rPr lang="en-US" sz="3600" dirty="0"/>
              <a:t>Your landlord filed a lawsuit to evict you before March 27, 2020. In this situation, you might still receive eviction protection offered by your state or local jurisdiction.</a:t>
            </a:r>
          </a:p>
          <a:p>
            <a:r>
              <a:rPr lang="en-US" sz="3600" dirty="0"/>
              <a:t>You are being evicted for reasons other than nonpayment of rent or fees and charges related to nonpayment of rent. For instance, your landlord can still evict you for breaking other agreements in your lease.</a:t>
            </a:r>
          </a:p>
          <a:p>
            <a:pPr marL="0" indent="0">
              <a:buNone/>
            </a:pPr>
            <a:r>
              <a:rPr lang="en-US" sz="3600" b="1" dirty="0"/>
              <a:t>Rent payments are still due</a:t>
            </a:r>
          </a:p>
          <a:p>
            <a:r>
              <a:rPr lang="en-US" sz="3600" dirty="0"/>
              <a:t>Even if the CARES Act eviction moratorium or a state or local eviction moratorium applies to you, rent payments are still due on the usual date. If you can, continue to pay your rent to avoid eviction in the future.</a:t>
            </a:r>
          </a:p>
          <a:p>
            <a:pPr marL="0" indent="0">
              <a:buNone/>
            </a:pPr>
            <a:endParaRPr lang="en-US" dirty="0"/>
          </a:p>
        </p:txBody>
      </p:sp>
      <p:sp>
        <p:nvSpPr>
          <p:cNvPr id="7" name="Text Placeholder 6"/>
          <p:cNvSpPr>
            <a:spLocks noGrp="1"/>
          </p:cNvSpPr>
          <p:nvPr>
            <p:ph type="body" sz="quarter" idx="3"/>
          </p:nvPr>
        </p:nvSpPr>
        <p:spPr>
          <a:xfrm>
            <a:off x="4648200" y="1295400"/>
            <a:ext cx="4041775" cy="639762"/>
          </a:xfrm>
        </p:spPr>
        <p:txBody>
          <a:bodyPr>
            <a:noAutofit/>
          </a:bodyPr>
          <a:lstStyle/>
          <a:p>
            <a:pPr algn="ctr"/>
            <a:r>
              <a:rPr lang="en-US" sz="2100" dirty="0" smtClean="0">
                <a:latin typeface="Bebas Neue"/>
              </a:rPr>
              <a:t>CDC EVICTION MORATORIUM</a:t>
            </a:r>
            <a:endParaRPr lang="en-US" sz="2100" dirty="0">
              <a:latin typeface="Bebas Neue"/>
            </a:endParaRPr>
          </a:p>
        </p:txBody>
      </p:sp>
      <p:sp>
        <p:nvSpPr>
          <p:cNvPr id="8" name="Content Placeholder 7"/>
          <p:cNvSpPr>
            <a:spLocks noGrp="1"/>
          </p:cNvSpPr>
          <p:nvPr>
            <p:ph sz="quarter" idx="4"/>
          </p:nvPr>
        </p:nvSpPr>
        <p:spPr>
          <a:xfrm>
            <a:off x="4648200" y="1905000"/>
            <a:ext cx="4041775" cy="3951288"/>
          </a:xfrm>
        </p:spPr>
        <p:txBody>
          <a:bodyPr>
            <a:normAutofit fontScale="25000" lnSpcReduction="20000"/>
          </a:bodyPr>
          <a:lstStyle/>
          <a:p>
            <a:pPr marL="0" indent="0">
              <a:buNone/>
            </a:pPr>
            <a:r>
              <a:rPr lang="en-US" sz="3600" dirty="0"/>
              <a:t>On September 1, the CDC issued an </a:t>
            </a:r>
            <a:r>
              <a:rPr lang="en-US" sz="3600" dirty="0">
                <a:hlinkClick r:id="rId3"/>
              </a:rPr>
              <a:t>order </a:t>
            </a:r>
            <a:r>
              <a:rPr lang="en-US" sz="3600" dirty="0"/>
              <a:t>halting residential evictions through December 31, 2020. The order is not in effect until it is published in the Federal Register. It is </a:t>
            </a:r>
            <a:r>
              <a:rPr lang="en-US" sz="3600" dirty="0">
                <a:hlinkClick r:id="rId4"/>
              </a:rPr>
              <a:t>scheduled </a:t>
            </a:r>
            <a:r>
              <a:rPr lang="en-US" sz="3600" dirty="0"/>
              <a:t>for publication September 4. The order applies to just about all residential renters in Wisconsin. That’s very different from the previous federal moratorium, which only protected people residing in properties with federally backed financing or receiving federal assistance.</a:t>
            </a:r>
          </a:p>
          <a:p>
            <a:pPr marL="0" indent="0">
              <a:buNone/>
            </a:pPr>
            <a:r>
              <a:rPr lang="en-US" sz="3600" dirty="0"/>
              <a:t>One of the most important things to know is that </a:t>
            </a:r>
            <a:r>
              <a:rPr lang="en-US" sz="3600" b="1" dirty="0"/>
              <a:t>protection under the order is not automatic.</a:t>
            </a:r>
            <a:r>
              <a:rPr lang="en-US" sz="3600" dirty="0"/>
              <a:t> It applies to a residential tenant who has provided their landlord a declaration containing certain assurances:</a:t>
            </a:r>
          </a:p>
          <a:p>
            <a:r>
              <a:rPr lang="en-US" sz="3600" dirty="0"/>
              <a:t>That the individual used best efforts to obtain all government assistance for rent/housing.</a:t>
            </a:r>
          </a:p>
          <a:p>
            <a:r>
              <a:rPr lang="en-US" sz="3600" dirty="0"/>
              <a:t>That the individual (i) has an income less than $99,000 in 2020 ($198,000 for joint filers), (ii) was not required to report income in 2019, or (ii) received a CARES stimulus check.</a:t>
            </a:r>
          </a:p>
          <a:p>
            <a:r>
              <a:rPr lang="en-US" sz="3600" dirty="0"/>
              <a:t>That the individual is unable to pay full rent because of a substantial loss of work/income/hours, or extraordinary out-of-pocket medical expenses.</a:t>
            </a:r>
          </a:p>
          <a:p>
            <a:r>
              <a:rPr lang="en-US" sz="3600" dirty="0"/>
              <a:t>That the individual is making best efforts to make timely partial payments.</a:t>
            </a:r>
          </a:p>
          <a:p>
            <a:r>
              <a:rPr lang="en-US" sz="3600" dirty="0"/>
              <a:t>That an eviction would likely leave the individual homeless or forced into a congregate living setting because they lack another available housing option that would not increase their housing costs (i.e. there is not a cheaper rental option).</a:t>
            </a:r>
          </a:p>
          <a:p>
            <a:pPr marL="0" indent="0">
              <a:buNone/>
            </a:pPr>
            <a:r>
              <a:rPr lang="en-US" sz="3600" dirty="0"/>
              <a:t>The order includes a declaration form for renters to use. Declarations </a:t>
            </a:r>
            <a:r>
              <a:rPr lang="en-US" sz="3600" i="1" dirty="0"/>
              <a:t>do not</a:t>
            </a:r>
            <a:r>
              <a:rPr lang="en-US" sz="3600" dirty="0"/>
              <a:t> go to the federal government –  just the landlord. Individuals must make these declarations under the penalty of perjury, and each adult listed on a lease must complete the declaration.  Violators of the order can face criminal penalties.</a:t>
            </a:r>
          </a:p>
          <a:p>
            <a:pPr marL="0" indent="0">
              <a:buNone/>
            </a:pPr>
            <a:r>
              <a:rPr lang="en-US" sz="3600" u="sng" dirty="0"/>
              <a:t>Here is what the moratorium does not do</a:t>
            </a:r>
            <a:r>
              <a:rPr lang="en-US" sz="3600" dirty="0"/>
              <a:t>:</a:t>
            </a:r>
          </a:p>
          <a:p>
            <a:r>
              <a:rPr lang="en-US" sz="3600" dirty="0"/>
              <a:t>It does not relieve rent payments</a:t>
            </a:r>
          </a:p>
          <a:p>
            <a:r>
              <a:rPr lang="en-US" sz="3600" dirty="0"/>
              <a:t>It does not prevent late fees/penalties</a:t>
            </a:r>
          </a:p>
          <a:p>
            <a:r>
              <a:rPr lang="en-US" sz="3600" dirty="0"/>
              <a:t>It does not prevent eviction for other reasons</a:t>
            </a:r>
          </a:p>
          <a:p>
            <a:r>
              <a:rPr lang="en-US" sz="3600" dirty="0"/>
              <a:t>It does not affect foreclosure actions</a:t>
            </a:r>
          </a:p>
          <a:p>
            <a:r>
              <a:rPr lang="en-US" sz="3600" dirty="0"/>
              <a:t>It does not protect people residing in hotels/motels or like properties</a:t>
            </a:r>
          </a:p>
          <a:p>
            <a:pPr marL="0" indent="0">
              <a:buNone/>
            </a:pPr>
            <a:endParaRPr lang="en-US" dirty="0"/>
          </a:p>
        </p:txBody>
      </p:sp>
    </p:spTree>
    <p:extLst>
      <p:ext uri="{BB962C8B-B14F-4D97-AF65-F5344CB8AC3E}">
        <p14:creationId xmlns:p14="http://schemas.microsoft.com/office/powerpoint/2010/main" val="292855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smtClean="0">
                <a:solidFill>
                  <a:schemeClr val="tx2"/>
                </a:solidFill>
                <a:latin typeface="Bebas Neue"/>
              </a:rPr>
              <a:t>WHY HAVEN’T I HEARD MUCH ABOUT THE CDC EVICTION MORATORIUM?</a:t>
            </a:r>
            <a:endParaRPr lang="en-US" sz="3000" dirty="0">
              <a:solidFill>
                <a:schemeClr val="tx2"/>
              </a:solidFill>
              <a:latin typeface="Bebas Neue"/>
            </a:endParaRPr>
          </a:p>
        </p:txBody>
      </p:sp>
      <p:sp>
        <p:nvSpPr>
          <p:cNvPr id="8" name="Content Placeholder 7"/>
          <p:cNvSpPr>
            <a:spLocks noGrp="1"/>
          </p:cNvSpPr>
          <p:nvPr>
            <p:ph idx="1"/>
          </p:nvPr>
        </p:nvSpPr>
        <p:spPr/>
        <p:txBody>
          <a:bodyPr>
            <a:normAutofit fontScale="55000" lnSpcReduction="20000"/>
          </a:bodyPr>
          <a:lstStyle/>
          <a:p>
            <a:pPr marL="0" indent="0">
              <a:buNone/>
            </a:pPr>
            <a:r>
              <a:rPr lang="en-US" sz="3800" b="1" i="1" dirty="0">
                <a:latin typeface="Bebas Neue"/>
              </a:rPr>
              <a:t>Gov. Newsom: CDC eviction ban does not apply in California</a:t>
            </a:r>
          </a:p>
          <a:p>
            <a:pPr marL="0" indent="0">
              <a:buNone/>
            </a:pPr>
            <a:r>
              <a:rPr lang="en-US" b="1" i="1" dirty="0">
                <a:latin typeface="Bebas Neue"/>
              </a:rPr>
              <a:t>September 2, 2020</a:t>
            </a:r>
          </a:p>
          <a:p>
            <a:pPr marL="0" indent="0">
              <a:buNone/>
            </a:pPr>
            <a:endParaRPr lang="en-US" dirty="0"/>
          </a:p>
          <a:p>
            <a:pPr marL="0" indent="0">
              <a:buNone/>
            </a:pPr>
            <a:r>
              <a:rPr lang="en-US" sz="3600" dirty="0"/>
              <a:t>Gov. Gavin Newsom today said the national eviction moratorium announced this week by the U.S. Centers for Disease Control will not apply in California because the Golden State already has stronger eviction protections in place.  </a:t>
            </a:r>
          </a:p>
          <a:p>
            <a:pPr marL="0" indent="0">
              <a:buNone/>
            </a:pPr>
            <a:r>
              <a:rPr lang="en-US" sz="3600" dirty="0"/>
              <a:t>The CDC is exempting locations with “the same or greater level of public-health protection than the requirements listed in this Order.” </a:t>
            </a:r>
          </a:p>
          <a:p>
            <a:pPr marL="0" indent="0">
              <a:buNone/>
            </a:pPr>
            <a:r>
              <a:rPr lang="en-US" sz="3600" dirty="0"/>
              <a:t>“Our protections are not impacted by those federal rules and regulations,” Newsom said during a press conference today. “Our protections go a little farther than the federal government. There is no income cap as the federal government currently has.  </a:t>
            </a:r>
          </a:p>
          <a:p>
            <a:pPr marL="0" indent="0">
              <a:buNone/>
            </a:pPr>
            <a:r>
              <a:rPr lang="en-US" sz="3600" dirty="0"/>
              <a:t>“Again, ours go through Feb. 1 of next year. They don’t expire at the end of this year.… And California, again, is leaning in more aggressively than we believe in any other state in this country.”  </a:t>
            </a:r>
          </a:p>
          <a:p>
            <a:pPr marL="0" indent="0">
              <a:buNone/>
            </a:pPr>
            <a:endParaRPr lang="en-US" dirty="0"/>
          </a:p>
        </p:txBody>
      </p:sp>
    </p:spTree>
    <p:extLst>
      <p:ext uri="{BB962C8B-B14F-4D97-AF65-F5344CB8AC3E}">
        <p14:creationId xmlns:p14="http://schemas.microsoft.com/office/powerpoint/2010/main" val="62221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Bebas Neue"/>
              </a:rPr>
              <a:t>STATE LEVEL PROTECTIONS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lgn="ctr">
              <a:buNone/>
            </a:pPr>
            <a:r>
              <a:rPr lang="en-US" sz="2400" b="1" dirty="0" smtClean="0">
                <a:latin typeface="Bebas Neue"/>
              </a:rPr>
              <a:t>AB 1482 (Chiu) – Tenant Protection Act of 2019 </a:t>
            </a:r>
          </a:p>
          <a:p>
            <a:pPr marL="0" indent="0">
              <a:buNone/>
            </a:pPr>
            <a:r>
              <a:rPr lang="en-US" sz="1250" dirty="0" smtClean="0"/>
              <a:t>The Tenant Protection Act of 2019 was signed by Governor Newsom on October 8th, 2019 and takes effect on January 1, 2020. The law limits how much rents can be increased and the allowable reasons for evicting tenants in covered units: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85" y="2362200"/>
            <a:ext cx="2521851" cy="14724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356022"/>
            <a:ext cx="2362200" cy="30027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85" y="4074644"/>
            <a:ext cx="2357652" cy="15744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2381724"/>
            <a:ext cx="2626620" cy="31146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5388907"/>
            <a:ext cx="2362200" cy="1005192"/>
          </a:xfrm>
          <a:prstGeom prst="rect">
            <a:avLst/>
          </a:prstGeom>
        </p:spPr>
      </p:pic>
    </p:spTree>
    <p:extLst>
      <p:ext uri="{BB962C8B-B14F-4D97-AF65-F5344CB8AC3E}">
        <p14:creationId xmlns:p14="http://schemas.microsoft.com/office/powerpoint/2010/main" val="31877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solidFill>
                  <a:schemeClr val="tx2"/>
                </a:solidFill>
                <a:latin typeface="Bebas Neue"/>
              </a:rPr>
              <a:t>I’M A SUPER BUSY AGENT – WHAT’S MY TAKE AWAY?</a:t>
            </a:r>
            <a:endParaRPr lang="en-US" sz="4000" dirty="0"/>
          </a:p>
        </p:txBody>
      </p:sp>
      <p:sp>
        <p:nvSpPr>
          <p:cNvPr id="5" name="Content Placeholder 4"/>
          <p:cNvSpPr>
            <a:spLocks noGrp="1"/>
          </p:cNvSpPr>
          <p:nvPr>
            <p:ph idx="1"/>
          </p:nvPr>
        </p:nvSpPr>
        <p:spPr/>
        <p:txBody>
          <a:bodyPr>
            <a:normAutofit fontScale="62500" lnSpcReduction="20000"/>
          </a:bodyPr>
          <a:lstStyle/>
          <a:p>
            <a:pPr marL="0" indent="0">
              <a:buNone/>
            </a:pPr>
            <a:endParaRPr lang="en-US" sz="2900" dirty="0" smtClean="0"/>
          </a:p>
          <a:p>
            <a:pPr marL="0" indent="0">
              <a:buNone/>
            </a:pPr>
            <a:r>
              <a:rPr lang="en-US" sz="2900" dirty="0" smtClean="0"/>
              <a:t>All </a:t>
            </a:r>
            <a:r>
              <a:rPr lang="en-US" sz="2900" dirty="0"/>
              <a:t>tenants in units covered by the bill must receive a notice explaining the just cause and rent cap protections. </a:t>
            </a:r>
            <a:r>
              <a:rPr lang="en-US" sz="2900" dirty="0" smtClean="0"/>
              <a:t>In </a:t>
            </a:r>
            <a:r>
              <a:rPr lang="en-US" sz="2900" dirty="0"/>
              <a:t>addition, an owner claiming an exemption under the single-family home or condo exemption must provide a written notice to the tenant. For a tenancy existing before July 1, 2020, this notice may be provided in the rental agreement. For any tenancy commenced or renewed on or after July 1, 2020, this notice must be provided in the rental agreement. </a:t>
            </a:r>
            <a:endParaRPr lang="en-US" sz="2900" dirty="0" smtClean="0"/>
          </a:p>
          <a:p>
            <a:pPr marL="0" indent="0">
              <a:buNone/>
            </a:pPr>
            <a:endParaRPr lang="en-US" sz="1500" dirty="0" smtClean="0"/>
          </a:p>
          <a:p>
            <a:pPr marL="0" indent="0" algn="ctr">
              <a:buNone/>
            </a:pPr>
            <a:r>
              <a:rPr lang="en-US" sz="3600" b="1" dirty="0" smtClean="0">
                <a:solidFill>
                  <a:srgbClr val="FF0000"/>
                </a:solidFill>
              </a:rPr>
              <a:t>If </a:t>
            </a:r>
            <a:r>
              <a:rPr lang="en-US" sz="3600" b="1" dirty="0">
                <a:solidFill>
                  <a:srgbClr val="FF0000"/>
                </a:solidFill>
              </a:rPr>
              <a:t>the owner does not provide the required notice, then the property is NOT exempt from just cause or the rent cap. </a:t>
            </a:r>
            <a:endParaRPr lang="en-US" sz="3600" b="1" dirty="0" smtClean="0">
              <a:solidFill>
                <a:srgbClr val="FF0000"/>
              </a:solidFill>
            </a:endParaRPr>
          </a:p>
          <a:p>
            <a:pPr marL="0" indent="0" algn="ctr">
              <a:buNone/>
            </a:pPr>
            <a:endParaRPr lang="en-US" sz="1500" b="1" dirty="0" smtClean="0"/>
          </a:p>
          <a:p>
            <a:pPr marL="0" indent="0">
              <a:buNone/>
            </a:pPr>
            <a:r>
              <a:rPr lang="en-US" sz="2900" dirty="0" smtClean="0"/>
              <a:t>The </a:t>
            </a:r>
            <a:r>
              <a:rPr lang="en-US" sz="2900" dirty="0"/>
              <a:t>notice language must read:</a:t>
            </a:r>
          </a:p>
          <a:p>
            <a:r>
              <a:rPr lang="en-US" sz="2900" i="1" dirty="0"/>
              <a:t>“This property is not subject to the rent limits imposed by Section 1947.12 of the Civil Code and is not subject to the just cause requirements of Section 1946.2 of the Civil Code. This property meets the requirements of Sections 1947.12 (d)(5) and 1946.2 (e)(8) of the Civil Code and the owner is not any of the following: (1) a real estate investment trust, as defined by Section 856 of the Internal Revenue Code; (2) a corporation; or (3) a limited liability company in which at least one member is a corporation.”</a:t>
            </a:r>
            <a:endParaRPr lang="en-US" sz="2900" dirty="0"/>
          </a:p>
          <a:p>
            <a:pPr marL="0" indent="0">
              <a:buNone/>
            </a:pPr>
            <a:endParaRPr lang="en-US" dirty="0"/>
          </a:p>
        </p:txBody>
      </p:sp>
    </p:spTree>
    <p:extLst>
      <p:ext uri="{BB962C8B-B14F-4D97-AF65-F5344CB8AC3E}">
        <p14:creationId xmlns:p14="http://schemas.microsoft.com/office/powerpoint/2010/main" val="126204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Bebas Neue"/>
              </a:rPr>
              <a:t>WHAT ELSE….?</a:t>
            </a:r>
            <a:endParaRPr lang="en-US" dirty="0"/>
          </a:p>
        </p:txBody>
      </p:sp>
      <p:sp>
        <p:nvSpPr>
          <p:cNvPr id="5" name="Content Placeholder 4"/>
          <p:cNvSpPr>
            <a:spLocks noGrp="1"/>
          </p:cNvSpPr>
          <p:nvPr>
            <p:ph idx="1"/>
          </p:nvPr>
        </p:nvSpPr>
        <p:spPr/>
        <p:txBody>
          <a:bodyPr/>
          <a:lstStyle/>
          <a:p>
            <a:pPr marL="0" indent="0" algn="ctr">
              <a:buNone/>
            </a:pPr>
            <a:endParaRPr lang="en-US" dirty="0" smtClean="0">
              <a:latin typeface="Bebas Neue"/>
            </a:endParaRPr>
          </a:p>
          <a:p>
            <a:pPr marL="0" indent="0" algn="ctr">
              <a:buNone/>
            </a:pPr>
            <a:r>
              <a:rPr lang="en-US" dirty="0" smtClean="0">
                <a:solidFill>
                  <a:srgbClr val="FF0000"/>
                </a:solidFill>
                <a:latin typeface="Bebas Neue"/>
              </a:rPr>
              <a:t>Get Your Allowable Rent Increase Right</a:t>
            </a:r>
          </a:p>
          <a:p>
            <a:pPr marL="0" indent="0">
              <a:buNone/>
            </a:pPr>
            <a:endParaRPr lang="en-US" dirty="0"/>
          </a:p>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428999"/>
            <a:ext cx="6638925" cy="2219325"/>
          </a:xfrm>
          <a:prstGeom prst="rect">
            <a:avLst/>
          </a:prstGeom>
        </p:spPr>
      </p:pic>
    </p:spTree>
    <p:extLst>
      <p:ext uri="{BB962C8B-B14F-4D97-AF65-F5344CB8AC3E}">
        <p14:creationId xmlns:p14="http://schemas.microsoft.com/office/powerpoint/2010/main" val="202744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latin typeface="Bebas Neue"/>
              </a:rPr>
              <a:t>AB 3088 CRTA (Covid-19 Tenant Relief Act)</a:t>
            </a:r>
            <a:endParaRPr lang="en-US" sz="3200" dirty="0">
              <a:solidFill>
                <a:schemeClr val="tx2"/>
              </a:solidFill>
              <a:latin typeface="Bebas Neu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134" y="1600200"/>
            <a:ext cx="8219732" cy="4525963"/>
          </a:xfrm>
        </p:spPr>
      </p:pic>
    </p:spTree>
    <p:extLst>
      <p:ext uri="{BB962C8B-B14F-4D97-AF65-F5344CB8AC3E}">
        <p14:creationId xmlns:p14="http://schemas.microsoft.com/office/powerpoint/2010/main" val="234393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71600"/>
            <a:ext cx="7772400" cy="4025991"/>
          </a:xfrm>
          <a:prstGeom prst="rect">
            <a:avLst/>
          </a:prstGeom>
        </p:spPr>
      </p:pic>
    </p:spTree>
    <p:extLst>
      <p:ext uri="{BB962C8B-B14F-4D97-AF65-F5344CB8AC3E}">
        <p14:creationId xmlns:p14="http://schemas.microsoft.com/office/powerpoint/2010/main" val="358834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1025</Words>
  <Application>Microsoft Office PowerPoint</Application>
  <PresentationFormat>On-screen Show (4:3)</PresentationFormat>
  <Paragraphs>151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FEDERAL LEVEL PROTECTIONS</vt:lpstr>
      <vt:lpstr>WHY HAVEN’T I HEARD MUCH ABOUT THE CDC EVICTION MORATORIUM?</vt:lpstr>
      <vt:lpstr>STATE LEVEL PROTECTIONS</vt:lpstr>
      <vt:lpstr>I’M A SUPER BUSY AGENT – WHAT’S MY TAKE AWAY?</vt:lpstr>
      <vt:lpstr>WHAT ELSE….?</vt:lpstr>
      <vt:lpstr>AB 3088 CRTA (Covid-19 Tenant Relief Act)</vt:lpstr>
      <vt:lpstr>PowerPoint Presentation</vt:lpstr>
      <vt:lpstr>PowerPoint Presentation</vt:lpstr>
      <vt:lpstr>PowerPoint Presentation</vt:lpstr>
      <vt:lpstr> AGAIN WITH THIS GUY….. </vt:lpstr>
      <vt:lpstr>WHAT’S LA COUNTY DOING?</vt:lpstr>
      <vt:lpstr>LA COUNTY DPH EMERGENCY HEALTH ORDERS</vt:lpstr>
      <vt:lpstr>PowerPoint Presentation</vt:lpstr>
      <vt:lpstr>CITY LEVEL PROTECTIONS</vt:lpstr>
      <vt:lpstr>TENANTS AND YOUR LISTINGS</vt:lpstr>
      <vt:lpstr>PowerPoint Presentation</vt:lpstr>
      <vt:lpstr>HOW TO HANDLE NEW LEASES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caring4u@aol.com</dc:creator>
  <cp:lastModifiedBy>caring4u@aol.com</cp:lastModifiedBy>
  <cp:revision>28</cp:revision>
  <dcterms:created xsi:type="dcterms:W3CDTF">2020-12-11T16:43:47Z</dcterms:created>
  <dcterms:modified xsi:type="dcterms:W3CDTF">2020-12-11T21:29:58Z</dcterms:modified>
</cp:coreProperties>
</file>