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</p:sldIdLst>
  <p:sldSz cx="18288000" cy="10287000"/>
  <p:notesSz cx="6858000" cy="9144000"/>
  <p:embeddedFontLst>
    <p:embeddedFont>
      <p:font typeface="Open Sans" charset="1" panose="020B0606030504020204"/>
      <p:regular r:id="rId6"/>
    </p:embeddedFont>
    <p:embeddedFont>
      <p:font typeface="Open Sans Bold" charset="1" panose="020B0806030504020204"/>
      <p:regular r:id="rId7"/>
    </p:embeddedFont>
    <p:embeddedFont>
      <p:font typeface="Open Sans Italics" charset="1" panose="020B0606030504020204"/>
      <p:regular r:id="rId8"/>
    </p:embeddedFont>
    <p:embeddedFont>
      <p:font typeface="Open Sans Bold Italics" charset="1" panose="020B0806030504020204"/>
      <p:regular r:id="rId9"/>
    </p:embeddedFont>
    <p:embeddedFont>
      <p:font typeface="Aileron Regular" charset="1" panose="00000500000000000000"/>
      <p:regular r:id="rId10"/>
    </p:embeddedFont>
    <p:embeddedFont>
      <p:font typeface="Aileron Regular Bold" charset="1" panose="00000800000000000000"/>
      <p:regular r:id="rId11"/>
    </p:embeddedFont>
    <p:embeddedFont>
      <p:font typeface="Aileron Regular Italics" charset="1" panose="00000500000000000000"/>
      <p:regular r:id="rId12"/>
    </p:embeddedFont>
    <p:embeddedFont>
      <p:font typeface="Aileron Regular Bold Italics" charset="1" panose="00000800000000000000"/>
      <p:regular r:id="rId13"/>
    </p:embeddedFont>
    <p:embeddedFont>
      <p:font typeface="Raleway" charset="1" panose="020B0503030101060003"/>
      <p:regular r:id="rId14"/>
    </p:embeddedFont>
    <p:embeddedFont>
      <p:font typeface="Raleway Bold" charset="1" panose="020B0803030101060003"/>
      <p:regular r:id="rId15"/>
    </p:embeddedFont>
    <p:embeddedFont>
      <p:font typeface="Arimo" charset="1" panose="020B0604020202020204"/>
      <p:regular r:id="rId16"/>
    </p:embeddedFont>
    <p:embeddedFont>
      <p:font typeface="Arimo Bold" charset="1" panose="020B0704020202020204"/>
      <p:regular r:id="rId17"/>
    </p:embeddedFont>
    <p:embeddedFont>
      <p:font typeface="Arimo Italics" charset="1" panose="020B0604020202090204"/>
      <p:regular r:id="rId18"/>
    </p:embeddedFont>
    <p:embeddedFont>
      <p:font typeface="Arimo Bold Italics" charset="1" panose="020B070402020209020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slides/slide1.xml" Type="http://schemas.openxmlformats.org/officeDocument/2006/relationships/slide"/><Relationship Id="rId21" Target="slides/slide2.xml" Type="http://schemas.openxmlformats.org/officeDocument/2006/relationships/slide"/><Relationship Id="rId22" Target="slides/slide3.xml" Type="http://schemas.openxmlformats.org/officeDocument/2006/relationships/slide"/><Relationship Id="rId23" Target="slides/slide4.xml" Type="http://schemas.openxmlformats.org/officeDocument/2006/relationships/slide"/><Relationship Id="rId24" Target="slides/slide5.xml" Type="http://schemas.openxmlformats.org/officeDocument/2006/relationships/slide"/><Relationship Id="rId25" Target="slides/slide6.xml" Type="http://schemas.openxmlformats.org/officeDocument/2006/relationships/slide"/><Relationship Id="rId26" Target="slides/slide7.xml" Type="http://schemas.openxmlformats.org/officeDocument/2006/relationships/slide"/><Relationship Id="rId27" Target="slides/slide8.xml" Type="http://schemas.openxmlformats.org/officeDocument/2006/relationships/slide"/><Relationship Id="rId28" Target="slides/slide9.xml" Type="http://schemas.openxmlformats.org/officeDocument/2006/relationships/slide"/><Relationship Id="rId29" Target="slides/slide10.xml" Type="http://schemas.openxmlformats.org/officeDocument/2006/relationships/slide"/><Relationship Id="rId3" Target="viewProps.xml" Type="http://schemas.openxmlformats.org/officeDocument/2006/relationships/viewProps"/><Relationship Id="rId30" Target="slides/slide11.xml" Type="http://schemas.openxmlformats.org/officeDocument/2006/relationships/slide"/><Relationship Id="rId31" Target="slides/slide12.xml" Type="http://schemas.openxmlformats.org/officeDocument/2006/relationships/slide"/><Relationship Id="rId32" Target="slides/slide13.xml" Type="http://schemas.openxmlformats.org/officeDocument/2006/relationships/slide"/><Relationship Id="rId33" Target="slides/slide14.xml" Type="http://schemas.openxmlformats.org/officeDocument/2006/relationships/slide"/><Relationship Id="rId34" Target="slides/slide15.xml" Type="http://schemas.openxmlformats.org/officeDocument/2006/relationships/slide"/><Relationship Id="rId35" Target="slides/slide16.xml" Type="http://schemas.openxmlformats.org/officeDocument/2006/relationships/slide"/><Relationship Id="rId36" Target="slides/slide17.xml" Type="http://schemas.openxmlformats.org/officeDocument/2006/relationships/slide"/><Relationship Id="rId37" Target="slides/slide18.xml" Type="http://schemas.openxmlformats.org/officeDocument/2006/relationships/slide"/><Relationship Id="rId38" Target="slides/slide19.xml" Type="http://schemas.openxmlformats.org/officeDocument/2006/relationships/slide"/><Relationship Id="rId39" Target="slides/slide20.xml" Type="http://schemas.openxmlformats.org/officeDocument/2006/relationships/slide"/><Relationship Id="rId4" Target="theme/theme1.xml" Type="http://schemas.openxmlformats.org/officeDocument/2006/relationships/theme"/><Relationship Id="rId40" Target="slides/slide21.xml" Type="http://schemas.openxmlformats.org/officeDocument/2006/relationships/slide"/><Relationship Id="rId41" Target="slides/slide22.xml" Type="http://schemas.openxmlformats.org/officeDocument/2006/relationships/slide"/><Relationship Id="rId42" Target="slides/slide23.xml" Type="http://schemas.openxmlformats.org/officeDocument/2006/relationships/slide"/><Relationship Id="rId43" Target="slides/slide24.xml" Type="http://schemas.openxmlformats.org/officeDocument/2006/relationships/slide"/><Relationship Id="rId44" Target="slides/slide25.xml" Type="http://schemas.openxmlformats.org/officeDocument/2006/relationships/slide"/><Relationship Id="rId45" Target="slides/slide26.xml" Type="http://schemas.openxmlformats.org/officeDocument/2006/relationships/slide"/><Relationship Id="rId46" Target="slides/slide27.xml" Type="http://schemas.openxmlformats.org/officeDocument/2006/relationships/slide"/><Relationship Id="rId47" Target="slides/slide28.xml" Type="http://schemas.openxmlformats.org/officeDocument/2006/relationships/slide"/><Relationship Id="rId48" Target="slides/slide29.xml" Type="http://schemas.openxmlformats.org/officeDocument/2006/relationships/slide"/><Relationship Id="rId49" Target="slides/slide30.xml" Type="http://schemas.openxmlformats.org/officeDocument/2006/relationships/slide"/><Relationship Id="rId5" Target="tableStyles.xml" Type="http://schemas.openxmlformats.org/officeDocument/2006/relationships/tableStyles"/><Relationship Id="rId50" Target="slides/slide31.xml" Type="http://schemas.openxmlformats.org/officeDocument/2006/relationships/slide"/><Relationship Id="rId51" Target="slides/slide32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3000"/>
          </a:blip>
          <a:srcRect l="4483" t="19132" r="0" b="19132"/>
          <a:stretch>
            <a:fillRect/>
          </a:stretch>
        </p:blipFill>
        <p:spPr>
          <a:xfrm flipH="false" flipV="false" rot="0">
            <a:off x="-180672" y="-143251"/>
            <a:ext cx="18649343" cy="904031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584974" y="8897059"/>
            <a:ext cx="19457947" cy="1966243"/>
            <a:chOff x="0" y="0"/>
            <a:chExt cx="25943929" cy="262165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25943929" cy="2621658"/>
            </a:xfrm>
            <a:prstGeom prst="rect">
              <a:avLst/>
            </a:prstGeom>
            <a:solidFill>
              <a:srgbClr val="FAFAFA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176845" y="686058"/>
              <a:ext cx="15590240" cy="5005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pc="120" sz="2400">
                  <a:solidFill>
                    <a:srgbClr val="000000"/>
                  </a:solidFill>
                  <a:latin typeface="Open Sans Bold"/>
                </a:rPr>
                <a:t>Presented by James Sanders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55171" y="2172677"/>
            <a:ext cx="14977658" cy="4386303"/>
            <a:chOff x="0" y="0"/>
            <a:chExt cx="19970211" cy="5848403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89986" y="-9525"/>
              <a:ext cx="15590240" cy="619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pc="450" sz="3000">
                  <a:solidFill>
                    <a:srgbClr val="FAFAFA"/>
                  </a:solidFill>
                  <a:latin typeface="Raleway"/>
                </a:rPr>
                <a:t>RE/MAX ESTATE PROPERTIES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597078"/>
              <a:ext cx="19970211" cy="4251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en-US" sz="12000">
                  <a:solidFill>
                    <a:srgbClr val="FAFAFA"/>
                  </a:solidFill>
                  <a:latin typeface="Raleway Bold Italics"/>
                </a:rPr>
                <a:t>TOP PRODUCERS</a:t>
              </a:r>
            </a:p>
            <a:p>
              <a:pPr algn="ctr">
                <a:lnSpc>
                  <a:spcPts val="12000"/>
                </a:lnSpc>
              </a:pPr>
              <a:r>
                <a:rPr lang="en-US" sz="12000">
                  <a:solidFill>
                    <a:srgbClr val="FAFAFA"/>
                  </a:solidFill>
                  <a:latin typeface="Raleway Bold Italics"/>
                </a:rPr>
                <a:t>MARCH 2022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56472" t="0" r="304" b="0"/>
          <a:stretch>
            <a:fillRect/>
          </a:stretch>
        </p:blipFill>
        <p:spPr>
          <a:xfrm flipH="false" flipV="false" rot="0">
            <a:off x="11618568" y="0"/>
            <a:ext cx="6669432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214314" y="286820"/>
            <a:ext cx="12612261" cy="4122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WEST LOS ANGELES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76656" y="2704829"/>
            <a:ext cx="11867860" cy="4228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416"/>
              </a:lnSpc>
            </a:pPr>
            <a:r>
              <a:rPr lang="en-US" spc="18" sz="6040">
                <a:solidFill>
                  <a:srgbClr val="FAFAFA"/>
                </a:solidFill>
                <a:latin typeface="Raleway"/>
              </a:rPr>
              <a:t>Elizabeth Marquart </a:t>
            </a:r>
          </a:p>
          <a:p>
            <a:pPr>
              <a:lnSpc>
                <a:spcPts val="11416"/>
              </a:lnSpc>
            </a:pPr>
            <a:r>
              <a:rPr lang="en-US" spc="18" sz="6040">
                <a:solidFill>
                  <a:srgbClr val="FAFAFA"/>
                </a:solidFill>
                <a:latin typeface="Raleway"/>
              </a:rPr>
              <a:t>John Capiro </a:t>
            </a:r>
          </a:p>
          <a:p>
            <a:pPr>
              <a:lnSpc>
                <a:spcPts val="11416"/>
              </a:lnSpc>
            </a:pPr>
            <a:r>
              <a:rPr lang="en-US" spc="18" sz="6040">
                <a:solidFill>
                  <a:srgbClr val="FAFAFA"/>
                </a:solidFill>
                <a:latin typeface="Raleway"/>
              </a:rPr>
              <a:t>Jeff White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1202" y="4317579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49994" y="1865734"/>
            <a:ext cx="3200962" cy="593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8966" y="5678565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52822" b="0"/>
          <a:stretch>
            <a:fillRect/>
          </a:stretch>
        </p:blipFill>
        <p:spPr>
          <a:xfrm flipH="false" flipV="false" rot="0">
            <a:off x="11330126" y="0"/>
            <a:ext cx="6957874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214314" y="286820"/>
            <a:ext cx="12612261" cy="4122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WEST LOS ANGELES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76656" y="2723879"/>
            <a:ext cx="11231741" cy="1261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Rory Posin &amp; Kristian Bonk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863447" y="1865734"/>
            <a:ext cx="1974056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8630" r="4417" b="107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096576" y="4765753"/>
            <a:ext cx="13508062" cy="3051043"/>
            <a:chOff x="0" y="0"/>
            <a:chExt cx="18010750" cy="406805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480118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73135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BEVERLY HILLS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36407"/>
              <a:ext cx="10787640" cy="7061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pc="165" sz="33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9454" t="0" r="47688" b="0"/>
          <a:stretch>
            <a:fillRect/>
          </a:stretch>
        </p:blipFill>
        <p:spPr>
          <a:xfrm flipH="false" flipV="false" rot="0">
            <a:off x="11680394" y="0"/>
            <a:ext cx="6617131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38200" t="0" r="16371" b="0"/>
          <a:stretch>
            <a:fillRect/>
          </a:stretch>
        </p:blipFill>
        <p:spPr>
          <a:xfrm flipH="false" flipV="false" rot="0">
            <a:off x="11684749" y="12405"/>
            <a:ext cx="6612776" cy="1027459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-214314" y="286820"/>
            <a:ext cx="12612261" cy="4122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BEVERLY HILLS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894112" y="2785409"/>
            <a:ext cx="11231741" cy="1261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Mary Chiu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96077" y="1856209"/>
            <a:ext cx="310879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138" t="1108" r="0" b="164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096576" y="4765753"/>
            <a:ext cx="13508062" cy="3051043"/>
            <a:chOff x="0" y="0"/>
            <a:chExt cx="18010750" cy="406805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480118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73135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HIGHLAND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36407"/>
              <a:ext cx="10787640" cy="7061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pc="165" sz="33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9454" t="0" r="47688" b="0"/>
          <a:stretch>
            <a:fillRect/>
          </a:stretch>
        </p:blipFill>
        <p:spPr>
          <a:xfrm flipH="false" flipV="false" rot="0">
            <a:off x="11680394" y="0"/>
            <a:ext cx="6617131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214314" y="286820"/>
            <a:ext cx="12612261" cy="4122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HIGHLAND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94112" y="2785409"/>
            <a:ext cx="11231741" cy="4004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Devra Zandell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David Keller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Charles Fisher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1202" y="4317579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90967" y="1856209"/>
            <a:ext cx="331901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8966" y="5678565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9454" t="0" r="47688" b="0"/>
          <a:stretch>
            <a:fillRect/>
          </a:stretch>
        </p:blipFill>
        <p:spPr>
          <a:xfrm flipH="false" flipV="false" rot="0">
            <a:off x="11680394" y="0"/>
            <a:ext cx="6617131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43184" t="0" r="6312" b="0"/>
          <a:stretch>
            <a:fillRect/>
          </a:stretch>
        </p:blipFill>
        <p:spPr>
          <a:xfrm flipH="false" flipV="false" rot="0">
            <a:off x="11680394" y="0"/>
            <a:ext cx="6607606" cy="102870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-214314" y="286820"/>
            <a:ext cx="12612261" cy="4122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HIGHLAND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894112" y="2785409"/>
            <a:ext cx="11231741" cy="2632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The Lemieux-Stott Team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Team McGuire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722469" y="1856209"/>
            <a:ext cx="2256011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Teams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7020" y="4211331"/>
            <a:ext cx="1545147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171" r="997" b="90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556161" y="4369291"/>
            <a:ext cx="13508062" cy="3112638"/>
            <a:chOff x="0" y="0"/>
            <a:chExt cx="18010750" cy="415018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562245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98323"/>
              <a:ext cx="18010750" cy="14240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645"/>
                </a:lnSpc>
              </a:pPr>
              <a:r>
                <a:rPr lang="en-US" sz="6650">
                  <a:solidFill>
                    <a:srgbClr val="FAFAFA"/>
                  </a:solidFill>
                  <a:latin typeface="Raleway"/>
                </a:rPr>
                <a:t>WESTCHESTER </a:t>
              </a:r>
              <a:r>
                <a:rPr lang="en-US" sz="6650">
                  <a:solidFill>
                    <a:srgbClr val="FAFAFA"/>
                  </a:solidFill>
                  <a:latin typeface="Raleway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45932"/>
              <a:ext cx="10787640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pc="175" sz="35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0933" t="2844" r="10933" b="0"/>
          <a:stretch>
            <a:fillRect/>
          </a:stretch>
        </p:blipFill>
        <p:spPr>
          <a:xfrm flipH="false" flipV="false" rot="0">
            <a:off x="11669722" y="0"/>
            <a:ext cx="6618278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214314" y="286820"/>
            <a:ext cx="12612261" cy="5503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WESTCHESTER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94112" y="2941490"/>
            <a:ext cx="11231741" cy="4004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Laura Mattick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Robert Meadows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Nanci Edwards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1202" y="4317579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90967" y="1856209"/>
            <a:ext cx="331901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1202" y="5691503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9376" t="0" r="13315" b="0"/>
          <a:stretch>
            <a:fillRect/>
          </a:stretch>
        </p:blipFill>
        <p:spPr>
          <a:xfrm flipH="false" flipV="false" rot="0">
            <a:off x="11844626" y="0"/>
            <a:ext cx="6443374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214314" y="286820"/>
            <a:ext cx="12612261" cy="4122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WESTCHESTER</a:t>
            </a: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776989" y="2936597"/>
            <a:ext cx="10903979" cy="2356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01"/>
              </a:lnSpc>
            </a:pPr>
            <a:r>
              <a:rPr lang="en-US" spc="15" sz="5133">
                <a:solidFill>
                  <a:srgbClr val="FAFAFA"/>
                </a:solidFill>
                <a:latin typeface="Raleway"/>
              </a:rPr>
              <a:t>Alex &amp; Kate Eychis Team </a:t>
            </a:r>
          </a:p>
          <a:p>
            <a:pPr>
              <a:lnSpc>
                <a:spcPts val="9701"/>
              </a:lnSpc>
            </a:pPr>
            <a:r>
              <a:rPr lang="en-US" spc="15" sz="5133">
                <a:solidFill>
                  <a:srgbClr val="FAFAFA"/>
                </a:solidFill>
                <a:latin typeface="Raleway"/>
              </a:rPr>
              <a:t>Kevin and Kaz Gallaher Team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722432" y="1856209"/>
            <a:ext cx="225608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Teams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82469" y="4192189"/>
            <a:ext cx="1978447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950" b="9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665024" y="3609088"/>
            <a:ext cx="13508062" cy="3068823"/>
            <a:chOff x="0" y="0"/>
            <a:chExt cx="18010750" cy="409176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503825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39903"/>
              <a:ext cx="18010750" cy="14240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645"/>
                </a:lnSpc>
              </a:pPr>
              <a:r>
                <a:rPr lang="en-US" sz="6650">
                  <a:solidFill>
                    <a:srgbClr val="FFFFFF"/>
                  </a:solidFill>
                  <a:latin typeface="Raleway"/>
                </a:rPr>
                <a:t>MANHATTAN BEACH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36407"/>
              <a:ext cx="10787640" cy="682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pc="160" sz="32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407" r="4776" b="181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389969" y="4800438"/>
            <a:ext cx="13508062" cy="3033263"/>
            <a:chOff x="0" y="0"/>
            <a:chExt cx="18010750" cy="404435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456412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49428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MALGA COVE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36407"/>
              <a:ext cx="10787640" cy="682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pc="160" sz="32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D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834" t="0" r="36384" b="0"/>
          <a:stretch>
            <a:fillRect/>
          </a:stretch>
        </p:blipFill>
        <p:spPr>
          <a:xfrm flipH="false" flipV="false" rot="0">
            <a:off x="11720000" y="48965"/>
            <a:ext cx="6568000" cy="1023803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13229" y="286820"/>
            <a:ext cx="12612261" cy="412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MALAGA COVE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76656" y="2695304"/>
            <a:ext cx="12101714" cy="4312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641"/>
              </a:lnSpc>
            </a:pPr>
            <a:r>
              <a:rPr lang="en-US" spc="18" sz="6159">
                <a:solidFill>
                  <a:srgbClr val="FAFAFA"/>
                </a:solidFill>
                <a:latin typeface="Raleway"/>
              </a:rPr>
              <a:t>Jason Buck </a:t>
            </a:r>
          </a:p>
          <a:p>
            <a:pPr>
              <a:lnSpc>
                <a:spcPts val="11641"/>
              </a:lnSpc>
            </a:pPr>
            <a:r>
              <a:rPr lang="en-US" spc="18" sz="6159">
                <a:solidFill>
                  <a:srgbClr val="FAFAFA"/>
                </a:solidFill>
                <a:latin typeface="Raleway"/>
              </a:rPr>
              <a:t>Igor Nastaskin </a:t>
            </a:r>
          </a:p>
          <a:p>
            <a:pPr>
              <a:lnSpc>
                <a:spcPts val="11641"/>
              </a:lnSpc>
            </a:pPr>
            <a:r>
              <a:rPr lang="en-US" spc="18" sz="6159">
                <a:solidFill>
                  <a:srgbClr val="FAFAFA"/>
                </a:solidFill>
                <a:latin typeface="Raleway"/>
              </a:rPr>
              <a:t>Jackie Wang-Dojiri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1202" y="4317579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90967" y="1856209"/>
            <a:ext cx="331901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1202" y="5843423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D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4723" r="16823" b="0"/>
          <a:stretch>
            <a:fillRect/>
          </a:stretch>
        </p:blipFill>
        <p:spPr>
          <a:xfrm flipH="false" flipV="false" rot="0">
            <a:off x="11552561" y="0"/>
            <a:ext cx="6735439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13229" y="286820"/>
            <a:ext cx="12612261" cy="4122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MALAGA COVE </a:t>
            </a: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76656" y="2723879"/>
            <a:ext cx="11231741" cy="4004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The Chamberlain Team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The Tyndall Team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Kelly Evans &amp; Laura Medina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722432" y="1856209"/>
            <a:ext cx="225608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Teams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9920" y="4211598"/>
            <a:ext cx="1806736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5332" y="5598617"/>
            <a:ext cx="1806736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6903" r="2150" b="10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23450" y="4360349"/>
            <a:ext cx="13508062" cy="3033263"/>
            <a:chOff x="0" y="0"/>
            <a:chExt cx="18010750" cy="404435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456412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49428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MIRALESTE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36407"/>
              <a:ext cx="10787640" cy="682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pc="160" sz="32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1330" t="0" r="37418" b="0"/>
          <a:stretch>
            <a:fillRect/>
          </a:stretch>
        </p:blipFill>
        <p:spPr>
          <a:xfrm flipH="false" flipV="false" rot="0">
            <a:off x="11437360" y="0"/>
            <a:ext cx="7029547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13229" y="286820"/>
            <a:ext cx="12612261" cy="5503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MIRALESTE </a:t>
            </a:r>
          </a:p>
          <a:p>
            <a:pPr algn="ctr">
              <a:lnSpc>
                <a:spcPts val="10877"/>
              </a:lnSpc>
            </a:p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76656" y="2723879"/>
            <a:ext cx="11231741" cy="4004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Sheri McHale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Sunny Rahmani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Phyllis Weitzman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1202" y="4317579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90967" y="1856209"/>
            <a:ext cx="331901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1202" y="5714578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6363" r="1608" b="106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389969" y="4305338"/>
            <a:ext cx="13508062" cy="3033263"/>
            <a:chOff x="0" y="0"/>
            <a:chExt cx="18010750" cy="404435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456412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49428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SILVER SPUR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36407"/>
              <a:ext cx="10787640" cy="682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pc="160" sz="32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D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5122" t="0" r="11522" b="0"/>
          <a:stretch>
            <a:fillRect/>
          </a:stretch>
        </p:blipFill>
        <p:spPr>
          <a:xfrm flipH="false" flipV="false" rot="0">
            <a:off x="11735438" y="0"/>
            <a:ext cx="6687916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13229" y="286820"/>
            <a:ext cx="12612261" cy="5503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SILVER SPUR</a:t>
            </a:r>
          </a:p>
          <a:p>
            <a:pPr algn="ctr">
              <a:lnSpc>
                <a:spcPts val="10877"/>
              </a:lnSpc>
            </a:p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94112" y="2785409"/>
            <a:ext cx="11231741" cy="4004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Wendy Sun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Kevin Moen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Norm Lucas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7020" y="4317579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90967" y="1856209"/>
            <a:ext cx="331901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1202" y="5693412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D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9866" t="0" r="36323" b="0"/>
          <a:stretch>
            <a:fillRect/>
          </a:stretch>
        </p:blipFill>
        <p:spPr>
          <a:xfrm flipH="false" flipV="false" rot="0">
            <a:off x="11574778" y="0"/>
            <a:ext cx="6713222" cy="10209392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625375" y="129779"/>
            <a:ext cx="12951699" cy="1394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70"/>
              </a:lnSpc>
            </a:pPr>
            <a:r>
              <a:rPr lang="en-US" sz="8592">
                <a:solidFill>
                  <a:srgbClr val="FAFAFA"/>
                </a:solidFill>
                <a:latin typeface="Raleway"/>
              </a:rPr>
              <a:t>SILVER SPUR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88243" y="2840587"/>
            <a:ext cx="10525935" cy="120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476"/>
              </a:lnSpc>
            </a:pPr>
            <a:r>
              <a:rPr lang="en-US" spc="16" sz="5543">
                <a:solidFill>
                  <a:srgbClr val="FAFAFA"/>
                </a:solidFill>
                <a:latin typeface="Raleway"/>
              </a:rPr>
              <a:t> Cindy &amp; Tiffany Kawata Team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4593" y="2921455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764327" y="1865734"/>
            <a:ext cx="2172295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8775" y="4375807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73655" y="4250489"/>
            <a:ext cx="10525935" cy="1209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476"/>
              </a:lnSpc>
            </a:pPr>
            <a:r>
              <a:rPr lang="en-US" spc="16" sz="5543">
                <a:solidFill>
                  <a:srgbClr val="FAFAFA"/>
                </a:solidFill>
                <a:latin typeface="Raleway"/>
              </a:rPr>
              <a:t> Kirby Larson &amp; Haley Larson 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2724" b="179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789907" y="4427308"/>
            <a:ext cx="13508062" cy="3059298"/>
            <a:chOff x="0" y="0"/>
            <a:chExt cx="18010750" cy="407906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491125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84142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SOUTH BAY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55457"/>
              <a:ext cx="10787640" cy="7361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20"/>
                </a:lnSpc>
              </a:pPr>
              <a:r>
                <a:rPr lang="en-US" spc="170" sz="34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D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6853" t="0" r="43652" b="0"/>
          <a:stretch>
            <a:fillRect/>
          </a:stretch>
        </p:blipFill>
        <p:spPr>
          <a:xfrm flipH="false" flipV="false" rot="0">
            <a:off x="11238118" y="0"/>
            <a:ext cx="7049882" cy="1018209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13229" y="286820"/>
            <a:ext cx="12612261" cy="5503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SOUTH BAY</a:t>
            </a:r>
          </a:p>
          <a:p>
            <a:pPr algn="ctr">
              <a:lnSpc>
                <a:spcPts val="10877"/>
              </a:lnSpc>
            </a:p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69586" y="2859453"/>
            <a:ext cx="9999392" cy="4079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001"/>
              </a:lnSpc>
            </a:pPr>
            <a:r>
              <a:rPr lang="en-US" spc="17" sz="5820">
                <a:solidFill>
                  <a:srgbClr val="FAFAFA"/>
                </a:solidFill>
                <a:latin typeface="Raleway"/>
              </a:rPr>
              <a:t>Ken Conant </a:t>
            </a:r>
          </a:p>
          <a:p>
            <a:pPr>
              <a:lnSpc>
                <a:spcPts val="11001"/>
              </a:lnSpc>
            </a:pPr>
            <a:r>
              <a:rPr lang="en-US" spc="17" sz="5820">
                <a:solidFill>
                  <a:srgbClr val="FAFAFA"/>
                </a:solidFill>
                <a:latin typeface="Raleway"/>
              </a:rPr>
              <a:t>Tiffany McGuinness </a:t>
            </a:r>
          </a:p>
          <a:p>
            <a:pPr>
              <a:lnSpc>
                <a:spcPts val="11001"/>
              </a:lnSpc>
            </a:pPr>
            <a:r>
              <a:rPr lang="en-US" spc="17" sz="5820">
                <a:solidFill>
                  <a:srgbClr val="FAFAFA"/>
                </a:solidFill>
                <a:latin typeface="Raleway"/>
              </a:rPr>
              <a:t>Paul Yu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1202" y="4317579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90967" y="1856209"/>
            <a:ext cx="331901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1202" y="5843423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0000" t="0" r="0" b="0"/>
          <a:stretch>
            <a:fillRect/>
          </a:stretch>
        </p:blipFill>
        <p:spPr>
          <a:xfrm flipH="false" flipV="false" rot="0">
            <a:off x="11519792" y="0"/>
            <a:ext cx="123444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215427" y="3002438"/>
            <a:ext cx="11661463" cy="4301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657"/>
              </a:lnSpc>
            </a:pPr>
            <a:r>
              <a:rPr lang="en-US" spc="18" sz="6167">
                <a:solidFill>
                  <a:srgbClr val="FAFAFA"/>
                </a:solidFill>
                <a:latin typeface="Raleway"/>
              </a:rPr>
              <a:t>Pamela Salzillo </a:t>
            </a:r>
          </a:p>
          <a:p>
            <a:pPr>
              <a:lnSpc>
                <a:spcPts val="11657"/>
              </a:lnSpc>
            </a:pPr>
            <a:r>
              <a:rPr lang="en-US" spc="18" sz="6167">
                <a:solidFill>
                  <a:srgbClr val="FAFAFA"/>
                </a:solidFill>
                <a:latin typeface="Raleway"/>
              </a:rPr>
              <a:t>Victoria Babilonia </a:t>
            </a:r>
          </a:p>
          <a:p>
            <a:pPr>
              <a:lnSpc>
                <a:spcPts val="11657"/>
              </a:lnSpc>
            </a:pPr>
            <a:r>
              <a:rPr lang="en-US" spc="18" sz="6167">
                <a:solidFill>
                  <a:srgbClr val="FAFAFA"/>
                </a:solidFill>
                <a:latin typeface="Raleway"/>
              </a:rPr>
              <a:t>Ross Moore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0266" y="3071747"/>
            <a:ext cx="1376867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399438" y="137347"/>
            <a:ext cx="12499825" cy="1378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01"/>
              </a:lnSpc>
            </a:pPr>
            <a:r>
              <a:rPr lang="en-US" sz="8462">
                <a:solidFill>
                  <a:srgbClr val="FAFAFA"/>
                </a:solidFill>
                <a:latin typeface="Raleway"/>
              </a:rPr>
              <a:t>MANHATTAN BEACH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689132"/>
            <a:ext cx="9773429" cy="639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Aileron Regular"/>
              </a:rPr>
              <a:t> Top Solo Agents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0266" y="4605601"/>
            <a:ext cx="1376867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1333325" y="6049983"/>
            <a:ext cx="5014140" cy="1254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2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D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54849" b="0"/>
          <a:stretch>
            <a:fillRect/>
          </a:stretch>
        </p:blipFill>
        <p:spPr>
          <a:xfrm flipH="false" flipV="false" rot="0">
            <a:off x="11224591" y="0"/>
            <a:ext cx="7219952" cy="1022425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13229" y="286820"/>
            <a:ext cx="12612261" cy="5503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SOUTH BAY</a:t>
            </a:r>
          </a:p>
          <a:p>
            <a:pPr algn="ctr">
              <a:lnSpc>
                <a:spcPts val="10877"/>
              </a:lnSpc>
            </a:p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69586" y="2859453"/>
            <a:ext cx="9999392" cy="1286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001"/>
              </a:lnSpc>
            </a:pPr>
            <a:r>
              <a:rPr lang="en-US" spc="17" sz="5820">
                <a:solidFill>
                  <a:srgbClr val="FAFAFA"/>
                </a:solidFill>
                <a:latin typeface="Raleway"/>
              </a:rPr>
              <a:t>The Lockwood Team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325879" y="1856209"/>
            <a:ext cx="3049191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Team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663" t="13492" r="0" b="32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389969" y="3938598"/>
            <a:ext cx="13508062" cy="3033263"/>
            <a:chOff x="0" y="0"/>
            <a:chExt cx="18010750" cy="404435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456412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49428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REDONDO BEACH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36407"/>
              <a:ext cx="10787640" cy="682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pc="160" sz="32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D1D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4953" t="0" r="14459" b="0"/>
          <a:stretch>
            <a:fillRect/>
          </a:stretch>
        </p:blipFill>
        <p:spPr>
          <a:xfrm flipH="false" flipV="false" rot="0">
            <a:off x="11349464" y="0"/>
            <a:ext cx="6938536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13229" y="286820"/>
            <a:ext cx="12612261" cy="688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"/>
              </a:rPr>
              <a:t>REDONDO BEACH</a:t>
            </a:r>
            <a:r>
              <a:rPr lang="en-US" sz="8367">
                <a:solidFill>
                  <a:srgbClr val="FAFAFA"/>
                </a:solidFill>
                <a:latin typeface="Raleway Bold"/>
              </a:rPr>
              <a:t> </a:t>
            </a:r>
          </a:p>
          <a:p>
            <a:pPr algn="ctr">
              <a:lnSpc>
                <a:spcPts val="10877"/>
              </a:lnSpc>
            </a:pPr>
          </a:p>
          <a:p>
            <a:pPr algn="ctr">
              <a:lnSpc>
                <a:spcPts val="10877"/>
              </a:lnSpc>
            </a:pPr>
          </a:p>
          <a:p>
            <a:pPr algn="ctr">
              <a:lnSpc>
                <a:spcPts val="10877"/>
              </a:lnSpc>
            </a:pPr>
            <a:r>
              <a:rPr lang="en-US" sz="8367">
                <a:solidFill>
                  <a:srgbClr val="FAFAFA"/>
                </a:solidFill>
                <a:latin typeface="Raleway Bold"/>
              </a:rPr>
              <a:t> </a:t>
            </a:r>
          </a:p>
          <a:p>
            <a:pPr algn="ctr">
              <a:lnSpc>
                <a:spcPts val="108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76656" y="2723879"/>
            <a:ext cx="11231741" cy="4004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Darren Chehrazi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Brent Talbot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Brittny Burford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1202" y="4317579"/>
            <a:ext cx="1359469" cy="12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51"/>
              </a:lnSpc>
              <a:spcBef>
                <a:spcPct val="0"/>
              </a:spcBef>
            </a:pPr>
            <a:r>
              <a:rPr lang="en-US" spc="386" sz="7731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90967" y="1856209"/>
            <a:ext cx="331901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Raleway"/>
              </a:rPr>
              <a:t>Top Solo Agents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7850" y="5606082"/>
            <a:ext cx="1501700" cy="1122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7"/>
              </a:lnSpc>
              <a:spcBef>
                <a:spcPct val="0"/>
              </a:spcBef>
            </a:pPr>
            <a:r>
              <a:rPr lang="en-US" spc="344" sz="6890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590830" y="0"/>
            <a:ext cx="6853714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99438" y="146872"/>
            <a:ext cx="12499825" cy="1412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91"/>
              </a:lnSpc>
            </a:pPr>
            <a:r>
              <a:rPr lang="en-US" sz="8762">
                <a:solidFill>
                  <a:srgbClr val="FAFAFA"/>
                </a:solidFill>
                <a:latin typeface="Raleway"/>
              </a:rPr>
              <a:t>MANHATTAN BEACH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7020" y="2863226"/>
            <a:ext cx="1785672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764278" y="1865734"/>
            <a:ext cx="2172395" cy="593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Teams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13041" y="2747107"/>
            <a:ext cx="5502473" cy="1261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4"/>
              </a:lnSpc>
              <a:spcBef>
                <a:spcPct val="0"/>
              </a:spcBef>
            </a:pPr>
            <a:r>
              <a:rPr lang="en-US" spc="17" sz="5716">
                <a:solidFill>
                  <a:srgbClr val="FFFFFF"/>
                </a:solidFill>
                <a:latin typeface="Raleway"/>
              </a:rPr>
              <a:t>The DOR Group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8914" r="662" b="72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389969" y="4191746"/>
            <a:ext cx="13508062" cy="3077078"/>
            <a:chOff x="0" y="0"/>
            <a:chExt cx="18010750" cy="410277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514832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407848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EL SEGUNDO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45932"/>
              <a:ext cx="10787640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pc="175" sz="35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6479" t="0" r="29447" b="0"/>
          <a:stretch>
            <a:fillRect/>
          </a:stretch>
        </p:blipFill>
        <p:spPr>
          <a:xfrm flipH="false" flipV="false" rot="0">
            <a:off x="11487345" y="0"/>
            <a:ext cx="6800655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99438" y="118297"/>
            <a:ext cx="12499825" cy="1705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01"/>
              </a:lnSpc>
            </a:pPr>
            <a:r>
              <a:rPr lang="en-US" sz="10462">
                <a:solidFill>
                  <a:srgbClr val="FAFAFA"/>
                </a:solidFill>
                <a:latin typeface="Raleway"/>
              </a:rPr>
              <a:t>EL SEGUNDO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51012" y="2801370"/>
            <a:ext cx="11231741" cy="1261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Bill Ruane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250126" y="1865734"/>
            <a:ext cx="3200698" cy="58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9523" r="4056" b="95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389969" y="4411790"/>
            <a:ext cx="13508062" cy="3077078"/>
            <a:chOff x="0" y="0"/>
            <a:chExt cx="18010750" cy="410277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514832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407848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FFFFF"/>
                  </a:solidFill>
                  <a:latin typeface="Raleway"/>
                </a:rPr>
                <a:t>VENICE/ MARINA DEL REY 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45932"/>
              <a:ext cx="10787640" cy="7503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pc="175" sz="35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3445" t="0" r="17873" b="0"/>
          <a:stretch>
            <a:fillRect/>
          </a:stretch>
        </p:blipFill>
        <p:spPr>
          <a:xfrm flipH="false" flipV="false" rot="0">
            <a:off x="11628476" y="41078"/>
            <a:ext cx="6816067" cy="102048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7892" y="156397"/>
            <a:ext cx="11851184" cy="2310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87"/>
              </a:lnSpc>
            </a:pPr>
            <a:r>
              <a:rPr lang="en-US" sz="7067">
                <a:solidFill>
                  <a:srgbClr val="FAFAFA"/>
                </a:solidFill>
                <a:latin typeface="Raleway"/>
              </a:rPr>
              <a:t>VENICE/ MARINA DEL REY</a:t>
            </a:r>
            <a:r>
              <a:rPr lang="en-US" sz="7067">
                <a:solidFill>
                  <a:srgbClr val="FAFAFA"/>
                </a:solidFill>
                <a:latin typeface="Arimo"/>
              </a:rPr>
              <a:t> </a:t>
            </a:r>
            <a:r>
              <a:rPr lang="en-US" sz="7067">
                <a:solidFill>
                  <a:srgbClr val="FAFAFA"/>
                </a:solidFill>
                <a:latin typeface="Raleway"/>
              </a:rPr>
              <a:t> </a:t>
            </a:r>
          </a:p>
          <a:p>
            <a:pPr algn="ctr">
              <a:lnSpc>
                <a:spcPts val="918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835085" y="2813535"/>
            <a:ext cx="11231741" cy="4004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David Fowler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Michael Kayem </a:t>
            </a:r>
          </a:p>
          <a:p>
            <a:pPr>
              <a:lnSpc>
                <a:spcPts val="10804"/>
              </a:lnSpc>
            </a:pPr>
            <a:r>
              <a:rPr lang="en-US" spc="17" sz="5716">
                <a:solidFill>
                  <a:srgbClr val="FAFAFA"/>
                </a:solidFill>
                <a:latin typeface="Raleway"/>
              </a:rPr>
              <a:t>J.D. Songstad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27020" y="2863226"/>
            <a:ext cx="1359469" cy="133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1"/>
              </a:lnSpc>
              <a:spcBef>
                <a:spcPct val="0"/>
              </a:spcBef>
            </a:pPr>
            <a:r>
              <a:rPr lang="en-US" spc="411" sz="8231">
                <a:solidFill>
                  <a:srgbClr val="FFFFFF"/>
                </a:solidFill>
                <a:latin typeface="Raleway"/>
              </a:rPr>
              <a:t>#1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1202" y="4308054"/>
            <a:ext cx="1315287" cy="1219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24"/>
              </a:lnSpc>
              <a:spcBef>
                <a:spcPct val="0"/>
              </a:spcBef>
            </a:pPr>
            <a:r>
              <a:rPr lang="en-US" spc="374" sz="7480">
                <a:solidFill>
                  <a:srgbClr val="FFFFFF"/>
                </a:solidFill>
                <a:latin typeface="Raleway"/>
              </a:rPr>
              <a:t>#2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49994" y="1865734"/>
            <a:ext cx="3200962" cy="593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Aileron Regular"/>
              </a:rPr>
              <a:t>Top Solo Agents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8966" y="5678565"/>
            <a:ext cx="1237523" cy="1139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49"/>
              </a:lnSpc>
              <a:spcBef>
                <a:spcPct val="0"/>
              </a:spcBef>
            </a:pPr>
            <a:r>
              <a:rPr lang="en-US" spc="351" sz="7038">
                <a:solidFill>
                  <a:srgbClr val="FFFFFF"/>
                </a:solidFill>
                <a:latin typeface="Raleway"/>
              </a:rPr>
              <a:t>#3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2990" b="905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2389969" y="3810239"/>
            <a:ext cx="13508062" cy="3033263"/>
            <a:chOff x="0" y="0"/>
            <a:chExt cx="18010750" cy="404435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3611555" y="3456412"/>
              <a:ext cx="10787640" cy="587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4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349428"/>
              <a:ext cx="18010750" cy="1367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85"/>
                </a:lnSpc>
              </a:pPr>
              <a:r>
                <a:rPr lang="en-US" sz="6450">
                  <a:solidFill>
                    <a:srgbClr val="FAFAFA"/>
                  </a:solidFill>
                  <a:latin typeface="Raleway"/>
                </a:rPr>
                <a:t>WEST LOS ANGELES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611555" y="-36407"/>
              <a:ext cx="10787640" cy="682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pc="160" sz="3200">
                  <a:solidFill>
                    <a:srgbClr val="FFFFFF"/>
                  </a:solidFill>
                  <a:latin typeface="Raleway Bold"/>
                </a:rPr>
                <a:t>TOP AGENTS + TOP TEAMS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DAEguhyHq1I</dc:identifier>
  <dcterms:modified xsi:type="dcterms:W3CDTF">2011-08-01T06:04:30Z</dcterms:modified>
  <cp:revision>1</cp:revision>
  <dc:title>TOP PRODUCERS 2022</dc:title>
</cp:coreProperties>
</file>