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oppins Light" panose="00000400000000000000" pitchFamily="2" charset="0"/>
      <p:regular r:id="rId13"/>
      <p:italic r:id="rId14"/>
    </p:embeddedFont>
    <p:embeddedFont>
      <p:font typeface="Poppins Medium" panose="00000600000000000000" pitchFamily="2" charset="0"/>
      <p:regular r:id="rId15"/>
      <p:italic r:id="rId16"/>
    </p:embeddedFont>
    <p:embeddedFont>
      <p:font typeface="Poppins Medium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752B3-2AF6-4D30-B5ED-699032F51215}" v="16" dt="2022-03-08T01:25:25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96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hova.com/portal/registration/legis_202203/" TargetMode="External"/><Relationship Id="rId2" Type="http://schemas.openxmlformats.org/officeDocument/2006/relationships/hyperlink" Target="https://www.car.org/-/media/CAR/Documents/Transaction-Center/PDF/QUICK-GUIDES/Quick-Guide---Californias-Senate-Bill-9---Residential-Lot-Splits-and-2-units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hslacounty.org/programs-and-services/closing-cost-assistance-program/" TargetMode="External"/><Relationship Id="rId4" Type="http://schemas.openxmlformats.org/officeDocument/2006/relationships/hyperlink" Target="https://carlegday22.events.whova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4310" b="34310"/>
          <a:stretch>
            <a:fillRect/>
          </a:stretch>
        </p:blipFill>
        <p:spPr>
          <a:xfrm>
            <a:off x="2455186" y="7072124"/>
            <a:ext cx="15982650" cy="335804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753920" y="6481083"/>
            <a:ext cx="1182082" cy="118208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630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59255" y="0"/>
            <a:ext cx="4728745" cy="221659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455186" y="2366618"/>
            <a:ext cx="13889775" cy="3674511"/>
            <a:chOff x="0" y="200025"/>
            <a:chExt cx="18519700" cy="4899348"/>
          </a:xfrm>
        </p:grpSpPr>
        <p:sp>
          <p:nvSpPr>
            <p:cNvPr id="7" name="TextBox 7"/>
            <p:cNvSpPr txBox="1"/>
            <p:nvPr/>
          </p:nvSpPr>
          <p:spPr>
            <a:xfrm>
              <a:off x="0" y="200025"/>
              <a:ext cx="18519700" cy="3667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399"/>
                </a:lnSpc>
              </a:pPr>
              <a:r>
                <a:rPr lang="en-US" sz="10399" spc="-311" dirty="0">
                  <a:solidFill>
                    <a:srgbClr val="F7F6F4"/>
                  </a:solidFill>
                  <a:latin typeface="Poppins Medium Bold"/>
                </a:rPr>
                <a:t>Government Affairs Update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207334"/>
              <a:ext cx="11660532" cy="892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59"/>
                </a:lnSpc>
                <a:spcBef>
                  <a:spcPct val="0"/>
                </a:spcBef>
              </a:pPr>
              <a:r>
                <a:rPr lang="en-US" sz="3900" spc="-78" dirty="0">
                  <a:solidFill>
                    <a:srgbClr val="F7F6F4"/>
                  </a:solidFill>
                  <a:latin typeface="Poppins Light"/>
                </a:rPr>
                <a:t>March 8, 2022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2609080" y="1328645"/>
            <a:ext cx="6123430" cy="4793727"/>
            <a:chOff x="0" y="-57151"/>
            <a:chExt cx="8164574" cy="639163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57151"/>
              <a:ext cx="816457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799" spc="-27" dirty="0">
                  <a:solidFill>
                    <a:srgbClr val="3D4248"/>
                  </a:solidFill>
                  <a:latin typeface="Poppins Medium Bold"/>
                </a:rPr>
                <a:t>LA County Board of Supervisors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92765"/>
              <a:ext cx="8164574" cy="5341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9"/>
                </a:lnSpc>
              </a:pPr>
              <a:r>
                <a:rPr lang="en-US" sz="2199" spc="43" dirty="0">
                  <a:solidFill>
                    <a:srgbClr val="3D4248"/>
                  </a:solidFill>
                  <a:latin typeface="Poppins Light"/>
                </a:rPr>
                <a:t>Proposed Tenant Opportunity to Purchase Act (TOPA)</a:t>
              </a:r>
            </a:p>
            <a:p>
              <a:pPr>
                <a:lnSpc>
                  <a:spcPts val="3519"/>
                </a:lnSpc>
              </a:pPr>
              <a:endParaRPr lang="en-US" sz="2199" spc="43" dirty="0">
                <a:solidFill>
                  <a:srgbClr val="3D4248"/>
                </a:solidFill>
                <a:latin typeface="Poppins Light"/>
              </a:endParaRPr>
            </a:p>
            <a:p>
              <a:pPr>
                <a:lnSpc>
                  <a:spcPts val="3519"/>
                </a:lnSpc>
              </a:pPr>
              <a:r>
                <a:rPr lang="en-US" sz="2199" spc="43" dirty="0">
                  <a:solidFill>
                    <a:srgbClr val="3D4248"/>
                  </a:solidFill>
                  <a:latin typeface="Poppins Light"/>
                </a:rPr>
                <a:t>Eviction Moratorium Extension</a:t>
              </a:r>
            </a:p>
            <a:p>
              <a:pPr marL="342900" indent="-342900">
                <a:lnSpc>
                  <a:spcPts val="3519"/>
                </a:lnSpc>
                <a:buFontTx/>
                <a:buChar char="-"/>
              </a:pPr>
              <a:r>
                <a:rPr lang="en-US" sz="2199" spc="43" dirty="0">
                  <a:solidFill>
                    <a:srgbClr val="3D4248"/>
                  </a:solidFill>
                  <a:latin typeface="Poppins Light"/>
                </a:rPr>
                <a:t>December 31, 2022: expiration</a:t>
              </a:r>
            </a:p>
            <a:p>
              <a:pPr marL="342900" indent="-342900">
                <a:lnSpc>
                  <a:spcPts val="3519"/>
                </a:lnSpc>
                <a:buFontTx/>
                <a:buChar char="-"/>
              </a:pPr>
              <a:r>
                <a:rPr lang="en-US" sz="2199" spc="43" dirty="0">
                  <a:solidFill>
                    <a:srgbClr val="3D4248"/>
                  </a:solidFill>
                  <a:latin typeface="Poppins Light"/>
                </a:rPr>
                <a:t>April 1, 2022: no eviction for failure to pay rent</a:t>
              </a:r>
            </a:p>
            <a:p>
              <a:pPr marL="342900" indent="-342900">
                <a:lnSpc>
                  <a:spcPts val="3519"/>
                </a:lnSpc>
                <a:buFontTx/>
                <a:buChar char="-"/>
              </a:pPr>
              <a:r>
                <a:rPr lang="en-US" sz="2199" spc="43" dirty="0">
                  <a:solidFill>
                    <a:srgbClr val="3D4248"/>
                  </a:solidFill>
                  <a:latin typeface="Poppins Light"/>
                </a:rPr>
                <a:t>June 1, 2022: only households 80% AMI and below protected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54795" y="1407813"/>
            <a:ext cx="341800" cy="3418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630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555558" y="7595290"/>
            <a:ext cx="12823211" cy="1151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-240" dirty="0">
                <a:solidFill>
                  <a:srgbClr val="3D4248"/>
                </a:solidFill>
                <a:latin typeface="Poppins Medium"/>
              </a:rPr>
              <a:t>Local Issues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321600" y="1328645"/>
            <a:ext cx="6564320" cy="8833294"/>
            <a:chOff x="0" y="-57151"/>
            <a:chExt cx="8752427" cy="1177772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57151"/>
              <a:ext cx="816457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799" spc="-27" dirty="0">
                  <a:solidFill>
                    <a:srgbClr val="3D4248"/>
                  </a:solidFill>
                  <a:latin typeface="Poppins Medium Bold"/>
                </a:rPr>
                <a:t>Redondo Beach Tree Ordinance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92765"/>
              <a:ext cx="8752427" cy="10727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519"/>
                </a:lnSpc>
              </a:pPr>
              <a:r>
                <a:rPr lang="en-US" sz="2199" spc="43" dirty="0">
                  <a:solidFill>
                    <a:srgbClr val="3D4248"/>
                  </a:solidFill>
                  <a:latin typeface="Poppins Light"/>
                </a:rPr>
                <a:t>March 15 City Council Discussion</a:t>
              </a:r>
            </a:p>
            <a:p>
              <a:pPr>
                <a:lnSpc>
                  <a:spcPts val="3519"/>
                </a:lnSpc>
              </a:pPr>
              <a:r>
                <a:rPr lang="en-US" sz="2199" spc="43" dirty="0">
                  <a:solidFill>
                    <a:srgbClr val="3D4248"/>
                  </a:solidFill>
                  <a:latin typeface="Poppins Light"/>
                </a:rPr>
                <a:t>- Definition of protected/heritage trees due to certain species and age of trees, as well as other relevant criteria</a:t>
              </a:r>
            </a:p>
            <a:p>
              <a:pPr>
                <a:lnSpc>
                  <a:spcPts val="3519"/>
                </a:lnSpc>
              </a:pPr>
              <a:endParaRPr lang="en-US" sz="2199" spc="43" dirty="0">
                <a:solidFill>
                  <a:srgbClr val="3D4248"/>
                </a:solidFill>
                <a:latin typeface="Poppins Light"/>
              </a:endParaRPr>
            </a:p>
            <a:p>
              <a:pPr>
                <a:lnSpc>
                  <a:spcPts val="3519"/>
                </a:lnSpc>
              </a:pPr>
              <a:r>
                <a:rPr lang="en-US" sz="2199" spc="43" dirty="0">
                  <a:solidFill>
                    <a:srgbClr val="3D4248"/>
                  </a:solidFill>
                  <a:latin typeface="Poppins Light"/>
                </a:rPr>
                <a:t>- Prohibiting removal of parkway trees to provide driveway access to private property as part of construction projects</a:t>
              </a:r>
            </a:p>
            <a:p>
              <a:pPr>
                <a:lnSpc>
                  <a:spcPts val="3519"/>
                </a:lnSpc>
              </a:pPr>
              <a:endParaRPr lang="en-US" sz="2199" spc="43" dirty="0">
                <a:solidFill>
                  <a:srgbClr val="3D4248"/>
                </a:solidFill>
                <a:latin typeface="Poppins Light"/>
              </a:endParaRPr>
            </a:p>
            <a:p>
              <a:pPr>
                <a:lnSpc>
                  <a:spcPts val="3519"/>
                </a:lnSpc>
              </a:pPr>
              <a:r>
                <a:rPr lang="en-US" sz="2199" spc="43" dirty="0">
                  <a:solidFill>
                    <a:srgbClr val="3D4248"/>
                  </a:solidFill>
                  <a:latin typeface="Poppins Light"/>
                </a:rPr>
                <a:t>- Prohibiting removal of protected/heritage trees located in front, rear and side yard setbacks on private property</a:t>
              </a:r>
            </a:p>
            <a:p>
              <a:pPr>
                <a:lnSpc>
                  <a:spcPts val="3519"/>
                </a:lnSpc>
              </a:pPr>
              <a:endParaRPr lang="en-US" sz="2199" spc="43" dirty="0">
                <a:solidFill>
                  <a:srgbClr val="3D4248"/>
                </a:solidFill>
                <a:latin typeface="Poppins Light"/>
              </a:endParaRPr>
            </a:p>
            <a:p>
              <a:pPr>
                <a:lnSpc>
                  <a:spcPts val="3519"/>
                </a:lnSpc>
              </a:pPr>
              <a:r>
                <a:rPr lang="en-US" sz="2199" spc="43" dirty="0">
                  <a:solidFill>
                    <a:srgbClr val="3D4248"/>
                  </a:solidFill>
                  <a:latin typeface="Poppins Light"/>
                </a:rPr>
                <a:t>- Types of trees that are recommended and discouraged from being planted on public and private property</a:t>
              </a:r>
            </a:p>
            <a:p>
              <a:pPr>
                <a:lnSpc>
                  <a:spcPts val="3519"/>
                </a:lnSpc>
              </a:pPr>
              <a:endParaRPr lang="en-US" sz="2199" spc="43" dirty="0">
                <a:solidFill>
                  <a:srgbClr val="3D4248"/>
                </a:solidFill>
                <a:latin typeface="Poppins Light"/>
              </a:endParaRPr>
            </a:p>
            <a:p>
              <a:pPr>
                <a:lnSpc>
                  <a:spcPts val="3519"/>
                </a:lnSpc>
              </a:pPr>
              <a:endParaRPr lang="en-US" sz="2199" spc="43" dirty="0">
                <a:solidFill>
                  <a:srgbClr val="3D4248"/>
                </a:solidFill>
                <a:latin typeface="Poppins Light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554728" y="1357742"/>
            <a:ext cx="341800" cy="341800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630F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01160" y="1028700"/>
            <a:ext cx="358140" cy="358140"/>
            <a:chOff x="0" y="0"/>
            <a:chExt cx="477520" cy="47752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77520" cy="77593"/>
              <a:chOff x="0" y="0"/>
              <a:chExt cx="1913890" cy="3109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0" y="199964"/>
              <a:ext cx="477520" cy="77593"/>
              <a:chOff x="0" y="0"/>
              <a:chExt cx="1913890" cy="3109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399927"/>
              <a:ext cx="477520" cy="77593"/>
              <a:chOff x="0" y="0"/>
              <a:chExt cx="1913890" cy="3109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2038836" y="6471226"/>
            <a:ext cx="6667537" cy="3275494"/>
            <a:chOff x="0" y="0"/>
            <a:chExt cx="2255438" cy="110800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5438" cy="1108006"/>
            </a:xfrm>
            <a:custGeom>
              <a:avLst/>
              <a:gdLst/>
              <a:ahLst/>
              <a:cxnLst/>
              <a:rect l="l" t="t" r="r" b="b"/>
              <a:pathLst>
                <a:path w="2255438" h="1108006">
                  <a:moveTo>
                    <a:pt x="2130978" y="1108006"/>
                  </a:moveTo>
                  <a:lnTo>
                    <a:pt x="124460" y="1108006"/>
                  </a:lnTo>
                  <a:cubicBezTo>
                    <a:pt x="55880" y="1108006"/>
                    <a:pt x="0" y="1052126"/>
                    <a:pt x="0" y="9835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30978" y="0"/>
                  </a:lnTo>
                  <a:cubicBezTo>
                    <a:pt x="2199558" y="0"/>
                    <a:pt x="2255438" y="55880"/>
                    <a:pt x="2255438" y="124460"/>
                  </a:cubicBezTo>
                  <a:lnTo>
                    <a:pt x="2255438" y="983547"/>
                  </a:lnTo>
                  <a:cubicBezTo>
                    <a:pt x="2255438" y="1052127"/>
                    <a:pt x="2199558" y="1108006"/>
                    <a:pt x="2130978" y="110800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581627" y="5589330"/>
            <a:ext cx="6667537" cy="3275494"/>
            <a:chOff x="0" y="0"/>
            <a:chExt cx="2255438" cy="11080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55438" cy="1108006"/>
            </a:xfrm>
            <a:custGeom>
              <a:avLst/>
              <a:gdLst/>
              <a:ahLst/>
              <a:cxnLst/>
              <a:rect l="l" t="t" r="r" b="b"/>
              <a:pathLst>
                <a:path w="2255438" h="1108006">
                  <a:moveTo>
                    <a:pt x="2130978" y="1108006"/>
                  </a:moveTo>
                  <a:lnTo>
                    <a:pt x="124460" y="1108006"/>
                  </a:lnTo>
                  <a:cubicBezTo>
                    <a:pt x="55880" y="1108006"/>
                    <a:pt x="0" y="1052126"/>
                    <a:pt x="0" y="9835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30978" y="0"/>
                  </a:lnTo>
                  <a:cubicBezTo>
                    <a:pt x="2199558" y="0"/>
                    <a:pt x="2255438" y="55880"/>
                    <a:pt x="2255438" y="124460"/>
                  </a:cubicBezTo>
                  <a:lnTo>
                    <a:pt x="2255438" y="983547"/>
                  </a:lnTo>
                  <a:cubicBezTo>
                    <a:pt x="2255438" y="1052127"/>
                    <a:pt x="2199558" y="1108006"/>
                    <a:pt x="2130978" y="110800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9581627" y="1422177"/>
            <a:ext cx="6667537" cy="3282519"/>
            <a:chOff x="0" y="0"/>
            <a:chExt cx="2255438" cy="111038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55438" cy="1110383"/>
            </a:xfrm>
            <a:custGeom>
              <a:avLst/>
              <a:gdLst/>
              <a:ahLst/>
              <a:cxnLst/>
              <a:rect l="l" t="t" r="r" b="b"/>
              <a:pathLst>
                <a:path w="2255438" h="1110383">
                  <a:moveTo>
                    <a:pt x="2130978" y="1110383"/>
                  </a:moveTo>
                  <a:lnTo>
                    <a:pt x="124460" y="1110383"/>
                  </a:lnTo>
                  <a:cubicBezTo>
                    <a:pt x="55880" y="1110383"/>
                    <a:pt x="0" y="1054503"/>
                    <a:pt x="0" y="98592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30978" y="0"/>
                  </a:lnTo>
                  <a:cubicBezTo>
                    <a:pt x="2199558" y="0"/>
                    <a:pt x="2255438" y="55880"/>
                    <a:pt x="2255438" y="124460"/>
                  </a:cubicBezTo>
                  <a:lnTo>
                    <a:pt x="2255438" y="985923"/>
                  </a:lnTo>
                  <a:cubicBezTo>
                    <a:pt x="2255438" y="1054503"/>
                    <a:pt x="2199558" y="1110383"/>
                    <a:pt x="2130978" y="111038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2083003" y="714960"/>
            <a:ext cx="541920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 spc="-150" dirty="0">
                <a:solidFill>
                  <a:srgbClr val="F7F6F4"/>
                </a:solidFill>
                <a:latin typeface="Poppins Medium"/>
              </a:rPr>
              <a:t>State Legislation</a:t>
            </a:r>
          </a:p>
          <a:p>
            <a:pPr marL="0" lvl="0" indent="0" algn="l">
              <a:lnSpc>
                <a:spcPts val="4070"/>
              </a:lnSpc>
              <a:spcBef>
                <a:spcPct val="0"/>
              </a:spcBef>
            </a:pPr>
            <a:r>
              <a:rPr lang="en-US" sz="3700" spc="-111" dirty="0">
                <a:solidFill>
                  <a:srgbClr val="F7F6F4"/>
                </a:solidFill>
                <a:latin typeface="Poppins Medium Italics"/>
              </a:rPr>
              <a:t>In Progress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7639524" y="340046"/>
            <a:ext cx="875983" cy="87598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630F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2446613" y="6795863"/>
            <a:ext cx="3456848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 spc="-42" dirty="0">
                <a:solidFill>
                  <a:srgbClr val="F1630F"/>
                </a:solidFill>
                <a:latin typeface="Poppins Medium Bold"/>
              </a:rPr>
              <a:t>AB 1093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46613" y="7580723"/>
            <a:ext cx="504035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spc="-21" dirty="0">
                <a:solidFill>
                  <a:srgbClr val="6F8090"/>
                </a:solidFill>
                <a:latin typeface="Poppins Medium Bold"/>
              </a:rPr>
              <a:t>CA Notary Protection Act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52429" y="8150172"/>
            <a:ext cx="5040351" cy="1266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spc="36" dirty="0">
                <a:solidFill>
                  <a:srgbClr val="3D4248"/>
                </a:solidFill>
                <a:latin typeface="Poppins Medium"/>
              </a:rPr>
              <a:t>Opposed unless amended to remove amendments that would invalidate transaction from remote notarization done by out of state notary.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989404" y="1677040"/>
            <a:ext cx="3456848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 spc="-42" dirty="0">
                <a:solidFill>
                  <a:srgbClr val="F1630F"/>
                </a:solidFill>
                <a:latin typeface="Poppins Medium Bold"/>
              </a:rPr>
              <a:t>AB 2170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989404" y="2461900"/>
            <a:ext cx="5740147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spc="-21" dirty="0">
                <a:solidFill>
                  <a:srgbClr val="6F8090"/>
                </a:solidFill>
                <a:latin typeface="Poppins Medium Bold"/>
              </a:rPr>
              <a:t>Bulk Sales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395220" y="2991343"/>
            <a:ext cx="5040351" cy="1459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 spc="36" dirty="0">
                <a:solidFill>
                  <a:srgbClr val="3D4248"/>
                </a:solidFill>
                <a:latin typeface="Poppins Medium"/>
              </a:rPr>
              <a:t>Prevents government institutions like Fannie and Freddie from selling properties in bulk to institutional investors.</a:t>
            </a:r>
          </a:p>
        </p:txBody>
      </p:sp>
      <p:grpSp>
        <p:nvGrpSpPr>
          <p:cNvPr id="32" name="Group 9">
            <a:extLst>
              <a:ext uri="{FF2B5EF4-FFF2-40B4-BE49-F238E27FC236}">
                <a16:creationId xmlns:a16="http://schemas.microsoft.com/office/drawing/2014/main" id="{C015785B-395F-49E6-A933-4364DEBEE275}"/>
              </a:ext>
            </a:extLst>
          </p:cNvPr>
          <p:cNvGrpSpPr/>
          <p:nvPr/>
        </p:nvGrpSpPr>
        <p:grpSpPr>
          <a:xfrm>
            <a:off x="2038836" y="2368199"/>
            <a:ext cx="6667537" cy="3275494"/>
            <a:chOff x="0" y="0"/>
            <a:chExt cx="2255438" cy="1108006"/>
          </a:xfrm>
        </p:grpSpPr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06BEDCFF-C2F3-4EFD-B13C-635DB24EF62F}"/>
                </a:ext>
              </a:extLst>
            </p:cNvPr>
            <p:cNvSpPr/>
            <p:nvPr/>
          </p:nvSpPr>
          <p:spPr>
            <a:xfrm>
              <a:off x="0" y="0"/>
              <a:ext cx="2255438" cy="1108006"/>
            </a:xfrm>
            <a:custGeom>
              <a:avLst/>
              <a:gdLst/>
              <a:ahLst/>
              <a:cxnLst/>
              <a:rect l="l" t="t" r="r" b="b"/>
              <a:pathLst>
                <a:path w="2255438" h="1108006">
                  <a:moveTo>
                    <a:pt x="2130978" y="1108006"/>
                  </a:moveTo>
                  <a:lnTo>
                    <a:pt x="124460" y="1108006"/>
                  </a:lnTo>
                  <a:cubicBezTo>
                    <a:pt x="55880" y="1108006"/>
                    <a:pt x="0" y="1052126"/>
                    <a:pt x="0" y="9835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30978" y="0"/>
                  </a:lnTo>
                  <a:cubicBezTo>
                    <a:pt x="2199558" y="0"/>
                    <a:pt x="2255438" y="55880"/>
                    <a:pt x="2255438" y="124460"/>
                  </a:cubicBezTo>
                  <a:lnTo>
                    <a:pt x="2255438" y="983547"/>
                  </a:lnTo>
                  <a:cubicBezTo>
                    <a:pt x="2255438" y="1052127"/>
                    <a:pt x="2199558" y="1108006"/>
                    <a:pt x="2130978" y="110800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4" name="TextBox 11">
            <a:extLst>
              <a:ext uri="{FF2B5EF4-FFF2-40B4-BE49-F238E27FC236}">
                <a16:creationId xmlns:a16="http://schemas.microsoft.com/office/drawing/2014/main" id="{42A50294-057C-448E-BC28-B9769EE98763}"/>
              </a:ext>
            </a:extLst>
          </p:cNvPr>
          <p:cNvSpPr txBox="1"/>
          <p:nvPr/>
        </p:nvSpPr>
        <p:spPr>
          <a:xfrm>
            <a:off x="2446613" y="2623062"/>
            <a:ext cx="3456848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 spc="-42" dirty="0">
                <a:solidFill>
                  <a:srgbClr val="F1630F"/>
                </a:solidFill>
                <a:latin typeface="Poppins Medium Bold"/>
              </a:rPr>
              <a:t>AB 2469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B74D6269-8AB5-41D4-9C67-FA218EA659B6}"/>
              </a:ext>
            </a:extLst>
          </p:cNvPr>
          <p:cNvSpPr txBox="1"/>
          <p:nvPr/>
        </p:nvSpPr>
        <p:spPr>
          <a:xfrm>
            <a:off x="2446613" y="3407922"/>
            <a:ext cx="504035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spc="-21" dirty="0">
                <a:solidFill>
                  <a:srgbClr val="6F8090"/>
                </a:solidFill>
                <a:latin typeface="Poppins Medium Bold"/>
              </a:rPr>
              <a:t>Statewide Rental Registry</a:t>
            </a: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B8AF6E36-5EBD-467F-B49B-A0E56C9E16C0}"/>
              </a:ext>
            </a:extLst>
          </p:cNvPr>
          <p:cNvSpPr txBox="1"/>
          <p:nvPr/>
        </p:nvSpPr>
        <p:spPr>
          <a:xfrm>
            <a:off x="2852429" y="3937366"/>
            <a:ext cx="5040351" cy="1087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 spc="36" dirty="0">
                <a:solidFill>
                  <a:srgbClr val="3D4248"/>
                </a:solidFill>
                <a:latin typeface="Poppins Medium"/>
              </a:rPr>
              <a:t>Forces ALL housing providers to submit multitude of personal and proprietary business info for EVERY rental unit.</a:t>
            </a:r>
          </a:p>
        </p:txBody>
      </p:sp>
      <p:sp>
        <p:nvSpPr>
          <p:cNvPr id="37" name="TextBox 21">
            <a:extLst>
              <a:ext uri="{FF2B5EF4-FFF2-40B4-BE49-F238E27FC236}">
                <a16:creationId xmlns:a16="http://schemas.microsoft.com/office/drawing/2014/main" id="{D227E51A-BF04-4A9D-95BC-659BFF3E4ABB}"/>
              </a:ext>
            </a:extLst>
          </p:cNvPr>
          <p:cNvSpPr txBox="1"/>
          <p:nvPr/>
        </p:nvSpPr>
        <p:spPr>
          <a:xfrm>
            <a:off x="9989404" y="5854519"/>
            <a:ext cx="3456848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 spc="-42" dirty="0">
                <a:solidFill>
                  <a:srgbClr val="F1630F"/>
                </a:solidFill>
                <a:latin typeface="Poppins Medium Bold"/>
              </a:rPr>
              <a:t>SB 379</a:t>
            </a:r>
          </a:p>
        </p:txBody>
      </p:sp>
      <p:sp>
        <p:nvSpPr>
          <p:cNvPr id="38" name="TextBox 22">
            <a:extLst>
              <a:ext uri="{FF2B5EF4-FFF2-40B4-BE49-F238E27FC236}">
                <a16:creationId xmlns:a16="http://schemas.microsoft.com/office/drawing/2014/main" id="{9C48A533-2752-4ABA-A6FD-E2D7D364A4FF}"/>
              </a:ext>
            </a:extLst>
          </p:cNvPr>
          <p:cNvSpPr txBox="1"/>
          <p:nvPr/>
        </p:nvSpPr>
        <p:spPr>
          <a:xfrm>
            <a:off x="9989404" y="6639379"/>
            <a:ext cx="504035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spc="-21" dirty="0">
                <a:solidFill>
                  <a:srgbClr val="6F8090"/>
                </a:solidFill>
                <a:latin typeface="Poppins Medium Bold"/>
              </a:rPr>
              <a:t>Residential Solar Permitting</a:t>
            </a:r>
          </a:p>
        </p:txBody>
      </p:sp>
      <p:sp>
        <p:nvSpPr>
          <p:cNvPr id="39" name="TextBox 23">
            <a:extLst>
              <a:ext uri="{FF2B5EF4-FFF2-40B4-BE49-F238E27FC236}">
                <a16:creationId xmlns:a16="http://schemas.microsoft.com/office/drawing/2014/main" id="{487B5CCC-B0EE-41F9-B4B9-4159900DE469}"/>
              </a:ext>
            </a:extLst>
          </p:cNvPr>
          <p:cNvSpPr txBox="1"/>
          <p:nvPr/>
        </p:nvSpPr>
        <p:spPr>
          <a:xfrm>
            <a:off x="10395220" y="7208828"/>
            <a:ext cx="5040351" cy="1459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 spc="36" dirty="0">
                <a:solidFill>
                  <a:srgbClr val="3D4248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Require online, automated permitting platform that verifies code compliance and issues permits in real time for SFH solar energy systems.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01160" y="1028700"/>
            <a:ext cx="358140" cy="358140"/>
            <a:chOff x="0" y="0"/>
            <a:chExt cx="477520" cy="47752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77520" cy="77593"/>
              <a:chOff x="0" y="0"/>
              <a:chExt cx="1913890" cy="3109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0" y="199964"/>
              <a:ext cx="477520" cy="77593"/>
              <a:chOff x="0" y="0"/>
              <a:chExt cx="1913890" cy="3109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399927"/>
              <a:ext cx="477520" cy="77593"/>
              <a:chOff x="0" y="0"/>
              <a:chExt cx="1913890" cy="3109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8060021" y="1202655"/>
            <a:ext cx="7917859" cy="2819297"/>
            <a:chOff x="0" y="0"/>
            <a:chExt cx="2678387" cy="9536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78387" cy="953688"/>
            </a:xfrm>
            <a:custGeom>
              <a:avLst/>
              <a:gdLst/>
              <a:ahLst/>
              <a:cxnLst/>
              <a:rect l="l" t="t" r="r" b="b"/>
              <a:pathLst>
                <a:path w="2678387" h="953688">
                  <a:moveTo>
                    <a:pt x="2553927" y="953688"/>
                  </a:moveTo>
                  <a:lnTo>
                    <a:pt x="124460" y="953688"/>
                  </a:lnTo>
                  <a:cubicBezTo>
                    <a:pt x="55880" y="953688"/>
                    <a:pt x="0" y="897808"/>
                    <a:pt x="0" y="8292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829228"/>
                  </a:lnTo>
                  <a:cubicBezTo>
                    <a:pt x="2678387" y="897808"/>
                    <a:pt x="2622507" y="953688"/>
                    <a:pt x="2553927" y="9536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9169775" y="1666935"/>
            <a:ext cx="6426232" cy="33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3"/>
              </a:lnSpc>
            </a:pPr>
            <a:r>
              <a:rPr lang="en-US" sz="2199" spc="-21" dirty="0">
                <a:solidFill>
                  <a:srgbClr val="6F8090"/>
                </a:solidFill>
                <a:latin typeface="Poppins Medium Bold"/>
              </a:rPr>
              <a:t>Overview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13713" y="2352682"/>
            <a:ext cx="6848821" cy="1218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448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Allows two units on a lot zoned for single family</a:t>
            </a:r>
          </a:p>
          <a:p>
            <a:pPr marL="285750" indent="-285750">
              <a:lnSpc>
                <a:spcPts val="2448"/>
              </a:lnSpc>
              <a:buFont typeface="Arial" panose="020B0604020202020204" pitchFamily="34" charset="0"/>
              <a:buChar char="•"/>
            </a:pPr>
            <a:r>
              <a:rPr lang="en-US" sz="1800" spc="36" dirty="0">
                <a:solidFill>
                  <a:srgbClr val="3D4248"/>
                </a:solidFill>
                <a:latin typeface="Poppins Light"/>
              </a:rPr>
              <a:t>Allows lot splitting on a</a:t>
            </a:r>
            <a:r>
              <a:rPr lang="en-US" spc="36" dirty="0">
                <a:solidFill>
                  <a:srgbClr val="3D4248"/>
                </a:solidFill>
                <a:latin typeface="Poppins Light"/>
              </a:rPr>
              <a:t> property zoned for single family into two parcels</a:t>
            </a:r>
          </a:p>
          <a:p>
            <a:pPr marL="285750" indent="-285750">
              <a:lnSpc>
                <a:spcPts val="2448"/>
              </a:lnSpc>
              <a:buFont typeface="Arial" panose="020B0604020202020204" pitchFamily="34" charset="0"/>
              <a:buChar char="•"/>
            </a:pPr>
            <a:r>
              <a:rPr lang="en-US" sz="1800" spc="36" dirty="0">
                <a:solidFill>
                  <a:srgbClr val="3D4248"/>
                </a:solidFill>
                <a:latin typeface="Poppins Light"/>
              </a:rPr>
              <a:t>Many exemptions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8613713" y="1643316"/>
            <a:ext cx="341800" cy="34180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630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8060021" y="4325583"/>
            <a:ext cx="7917859" cy="5085117"/>
            <a:chOff x="0" y="0"/>
            <a:chExt cx="2678387" cy="79539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9264902" y="4665594"/>
            <a:ext cx="619763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spc="-21" dirty="0">
                <a:solidFill>
                  <a:srgbClr val="6F8090"/>
                </a:solidFill>
                <a:latin typeface="Poppins Medium Bold"/>
              </a:rPr>
              <a:t>Exemptions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13713" y="5478584"/>
            <a:ext cx="6848821" cy="4434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Prime farmland</a:t>
            </a:r>
          </a:p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Wetlands</a:t>
            </a:r>
          </a:p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Very high fire hazard severity zones</a:t>
            </a:r>
          </a:p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Hazardous waste sites</a:t>
            </a:r>
          </a:p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Earthquake fault zones (unless complies with seismic standards)</a:t>
            </a:r>
          </a:p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FEMA flood hazard areas (unless meets federal criteria)</a:t>
            </a:r>
          </a:p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Conservation land</a:t>
            </a:r>
          </a:p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Habitat for protected species</a:t>
            </a:r>
          </a:p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Conservation easement land</a:t>
            </a:r>
          </a:p>
          <a:p>
            <a:pPr>
              <a:lnSpc>
                <a:spcPts val="2880"/>
              </a:lnSpc>
            </a:pPr>
            <a:endParaRPr lang="en-US" spc="36" dirty="0">
              <a:solidFill>
                <a:srgbClr val="3D4248"/>
              </a:solidFill>
              <a:latin typeface="Poppins Light"/>
            </a:endParaRP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endParaRPr lang="en-US" spc="36" dirty="0">
              <a:solidFill>
                <a:srgbClr val="3D4248"/>
              </a:solidFill>
              <a:latin typeface="Poppins Light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8613713" y="4773399"/>
            <a:ext cx="341800" cy="341800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630F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1571024" y="4409340"/>
            <a:ext cx="5445253" cy="3390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-240" dirty="0">
                <a:solidFill>
                  <a:srgbClr val="3D4248"/>
                </a:solidFill>
                <a:latin typeface="Poppins Medium"/>
              </a:rPr>
              <a:t>SB 9</a:t>
            </a:r>
          </a:p>
          <a:p>
            <a:pPr>
              <a:lnSpc>
                <a:spcPts val="8800"/>
              </a:lnSpc>
            </a:pPr>
            <a:r>
              <a:rPr lang="en-US" sz="8000" spc="-240" dirty="0">
                <a:solidFill>
                  <a:srgbClr val="3D4248"/>
                </a:solidFill>
                <a:latin typeface="Poppins Medium"/>
              </a:rPr>
              <a:t>Lot splits &amp; duplexes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571024" y="2839871"/>
            <a:ext cx="1182082" cy="1182082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630F"/>
            </a:solid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990600" y="1762711"/>
            <a:ext cx="7917859" cy="2981169"/>
            <a:chOff x="0" y="0"/>
            <a:chExt cx="2678387" cy="9536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78387" cy="953688"/>
            </a:xfrm>
            <a:custGeom>
              <a:avLst/>
              <a:gdLst/>
              <a:ahLst/>
              <a:cxnLst/>
              <a:rect l="l" t="t" r="r" b="b"/>
              <a:pathLst>
                <a:path w="2678387" h="953688">
                  <a:moveTo>
                    <a:pt x="2553927" y="953688"/>
                  </a:moveTo>
                  <a:lnTo>
                    <a:pt x="124460" y="953688"/>
                  </a:lnTo>
                  <a:cubicBezTo>
                    <a:pt x="55880" y="953688"/>
                    <a:pt x="0" y="897808"/>
                    <a:pt x="0" y="8292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829228"/>
                  </a:lnTo>
                  <a:cubicBezTo>
                    <a:pt x="2678387" y="897808"/>
                    <a:pt x="2622507" y="953688"/>
                    <a:pt x="2553927" y="9536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2100354" y="2226991"/>
            <a:ext cx="6426232" cy="33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3"/>
              </a:lnSpc>
            </a:pPr>
            <a:r>
              <a:rPr lang="en-US" sz="2199" spc="-21" dirty="0">
                <a:solidFill>
                  <a:srgbClr val="6F8090"/>
                </a:solidFill>
                <a:latin typeface="Poppins Medium Bold"/>
              </a:rPr>
              <a:t>Two Units on Single Residential Lot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44292" y="2912738"/>
            <a:ext cx="6848821" cy="1526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448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Urban areas</a:t>
            </a:r>
          </a:p>
          <a:p>
            <a:pPr marL="285750" indent="-285750">
              <a:lnSpc>
                <a:spcPts val="2448"/>
              </a:lnSpc>
              <a:buFont typeface="Arial" panose="020B0604020202020204" pitchFamily="34" charset="0"/>
              <a:buChar char="•"/>
            </a:pPr>
            <a:r>
              <a:rPr lang="en-US" sz="1800" spc="36" dirty="0">
                <a:solidFill>
                  <a:srgbClr val="3D4248"/>
                </a:solidFill>
                <a:latin typeface="Poppins Light"/>
              </a:rPr>
              <a:t>No demolition</a:t>
            </a:r>
            <a:r>
              <a:rPr lang="en-US" spc="36" dirty="0">
                <a:solidFill>
                  <a:srgbClr val="3D4248"/>
                </a:solidFill>
                <a:latin typeface="Poppins Light"/>
              </a:rPr>
              <a:t> if: lower income, rent control, or rented in last 3 years</a:t>
            </a:r>
          </a:p>
          <a:p>
            <a:pPr marL="285750" indent="-285750">
              <a:lnSpc>
                <a:spcPts val="2448"/>
              </a:lnSpc>
              <a:buFont typeface="Arial" panose="020B0604020202020204" pitchFamily="34" charset="0"/>
              <a:buChar char="•"/>
            </a:pPr>
            <a:r>
              <a:rPr lang="en-US" sz="1800" spc="36" dirty="0">
                <a:solidFill>
                  <a:srgbClr val="3D4248"/>
                </a:solidFill>
                <a:latin typeface="Poppins Light"/>
              </a:rPr>
              <a:t>No historic districts, no demolition of 25% or more of exterior existing walls (some exceptions)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544292" y="2203372"/>
            <a:ext cx="341800" cy="34180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630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90600" y="4885639"/>
            <a:ext cx="7917859" cy="5085117"/>
            <a:chOff x="0" y="0"/>
            <a:chExt cx="2678387" cy="79539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2195481" y="5225650"/>
            <a:ext cx="619763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spc="-21" dirty="0">
                <a:solidFill>
                  <a:srgbClr val="6F8090"/>
                </a:solidFill>
                <a:latin typeface="Poppins Medium Bold"/>
              </a:rPr>
              <a:t>Local agencies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44292" y="6038640"/>
            <a:ext cx="6848821" cy="2946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Allow 800 SF minimum each unit</a:t>
            </a:r>
          </a:p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Existing set-backs</a:t>
            </a:r>
          </a:p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No parking required if near car-share or ½ mile of major transit stop</a:t>
            </a:r>
          </a:p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No short-term rentals</a:t>
            </a:r>
          </a:p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No additional ADU if also lot split</a:t>
            </a:r>
          </a:p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Establish objective design standards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endParaRPr lang="en-US" spc="36" dirty="0">
              <a:solidFill>
                <a:srgbClr val="3D4248"/>
              </a:solidFill>
              <a:latin typeface="Poppins Light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544292" y="5333455"/>
            <a:ext cx="341800" cy="341800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630F"/>
            </a:solidFill>
          </p:spPr>
        </p:sp>
      </p:grpSp>
      <p:sp>
        <p:nvSpPr>
          <p:cNvPr id="24" name="TextBox 28">
            <a:extLst>
              <a:ext uri="{FF2B5EF4-FFF2-40B4-BE49-F238E27FC236}">
                <a16:creationId xmlns:a16="http://schemas.microsoft.com/office/drawing/2014/main" id="{C282509F-7915-4771-91EE-80468B8292C1}"/>
              </a:ext>
            </a:extLst>
          </p:cNvPr>
          <p:cNvSpPr txBox="1"/>
          <p:nvPr/>
        </p:nvSpPr>
        <p:spPr>
          <a:xfrm>
            <a:off x="1181779" y="445284"/>
            <a:ext cx="15453360" cy="1133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-240" dirty="0">
                <a:solidFill>
                  <a:schemeClr val="bg1">
                    <a:lumMod val="95000"/>
                  </a:schemeClr>
                </a:solidFill>
                <a:latin typeface="Poppins Medium"/>
              </a:rPr>
              <a:t>SB 9, continued</a:t>
            </a:r>
          </a:p>
        </p:txBody>
      </p:sp>
      <p:grpSp>
        <p:nvGrpSpPr>
          <p:cNvPr id="40" name="Group 9">
            <a:extLst>
              <a:ext uri="{FF2B5EF4-FFF2-40B4-BE49-F238E27FC236}">
                <a16:creationId xmlns:a16="http://schemas.microsoft.com/office/drawing/2014/main" id="{30B7253D-4877-4893-8AA6-5D0124331221}"/>
              </a:ext>
            </a:extLst>
          </p:cNvPr>
          <p:cNvGrpSpPr/>
          <p:nvPr/>
        </p:nvGrpSpPr>
        <p:grpSpPr>
          <a:xfrm>
            <a:off x="9341441" y="1762711"/>
            <a:ext cx="7917859" cy="8208045"/>
            <a:chOff x="0" y="0"/>
            <a:chExt cx="2678387" cy="953688"/>
          </a:xfrm>
        </p:grpSpPr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5CA90F63-23F6-4501-8B49-8E0688AD27B7}"/>
                </a:ext>
              </a:extLst>
            </p:cNvPr>
            <p:cNvSpPr/>
            <p:nvPr/>
          </p:nvSpPr>
          <p:spPr>
            <a:xfrm>
              <a:off x="0" y="0"/>
              <a:ext cx="2678387" cy="953688"/>
            </a:xfrm>
            <a:custGeom>
              <a:avLst/>
              <a:gdLst/>
              <a:ahLst/>
              <a:cxnLst/>
              <a:rect l="l" t="t" r="r" b="b"/>
              <a:pathLst>
                <a:path w="2678387" h="953688">
                  <a:moveTo>
                    <a:pt x="2553927" y="953688"/>
                  </a:moveTo>
                  <a:lnTo>
                    <a:pt x="124460" y="953688"/>
                  </a:lnTo>
                  <a:cubicBezTo>
                    <a:pt x="55880" y="953688"/>
                    <a:pt x="0" y="897808"/>
                    <a:pt x="0" y="8292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829228"/>
                  </a:lnTo>
                  <a:cubicBezTo>
                    <a:pt x="2678387" y="897808"/>
                    <a:pt x="2622507" y="953688"/>
                    <a:pt x="2553927" y="9536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2" name="TextBox 11">
            <a:extLst>
              <a:ext uri="{FF2B5EF4-FFF2-40B4-BE49-F238E27FC236}">
                <a16:creationId xmlns:a16="http://schemas.microsoft.com/office/drawing/2014/main" id="{D00D0652-838C-4D87-9F5A-126426EA8C0D}"/>
              </a:ext>
            </a:extLst>
          </p:cNvPr>
          <p:cNvSpPr txBox="1"/>
          <p:nvPr/>
        </p:nvSpPr>
        <p:spPr>
          <a:xfrm>
            <a:off x="10451195" y="2226991"/>
            <a:ext cx="6426232" cy="33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3"/>
              </a:lnSpc>
            </a:pPr>
            <a:r>
              <a:rPr lang="en-US" sz="2199" spc="-21" dirty="0">
                <a:solidFill>
                  <a:srgbClr val="6F8090"/>
                </a:solidFill>
                <a:latin typeface="Poppins Medium Bold"/>
              </a:rPr>
              <a:t>Residential Lot Splits</a:t>
            </a:r>
          </a:p>
        </p:txBody>
      </p:sp>
      <p:sp>
        <p:nvSpPr>
          <p:cNvPr id="43" name="TextBox 12">
            <a:extLst>
              <a:ext uri="{FF2B5EF4-FFF2-40B4-BE49-F238E27FC236}">
                <a16:creationId xmlns:a16="http://schemas.microsoft.com/office/drawing/2014/main" id="{73F353CE-B9B3-4D01-B151-7D0D022137EF}"/>
              </a:ext>
            </a:extLst>
          </p:cNvPr>
          <p:cNvSpPr txBox="1"/>
          <p:nvPr/>
        </p:nvSpPr>
        <p:spPr>
          <a:xfrm>
            <a:off x="9895133" y="2912738"/>
            <a:ext cx="6848821" cy="2574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No parking required if near car-share or ½ mile of major transit stop</a:t>
            </a:r>
          </a:p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No short-term rentals</a:t>
            </a:r>
          </a:p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b="1" spc="36" dirty="0">
                <a:solidFill>
                  <a:srgbClr val="3D4248"/>
                </a:solidFill>
                <a:latin typeface="Poppins Light"/>
              </a:rPr>
              <a:t>Require applicant to certify they will occupy for 3 years as principal residence</a:t>
            </a:r>
          </a:p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Local agencies may require access to public right of way</a:t>
            </a:r>
          </a:p>
        </p:txBody>
      </p:sp>
      <p:grpSp>
        <p:nvGrpSpPr>
          <p:cNvPr id="44" name="Group 13">
            <a:extLst>
              <a:ext uri="{FF2B5EF4-FFF2-40B4-BE49-F238E27FC236}">
                <a16:creationId xmlns:a16="http://schemas.microsoft.com/office/drawing/2014/main" id="{1F91B2A0-20AE-47DE-A28E-C7FDC2EE4458}"/>
              </a:ext>
            </a:extLst>
          </p:cNvPr>
          <p:cNvGrpSpPr/>
          <p:nvPr/>
        </p:nvGrpSpPr>
        <p:grpSpPr>
          <a:xfrm>
            <a:off x="9895133" y="2203372"/>
            <a:ext cx="341800" cy="341800"/>
            <a:chOff x="0" y="0"/>
            <a:chExt cx="6350000" cy="6350000"/>
          </a:xfrm>
        </p:grpSpPr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B0FEA121-26D9-467C-A8DF-B3F96756C692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630F"/>
            </a:solidFill>
          </p:spPr>
        </p:sp>
      </p:grpSp>
      <p:sp>
        <p:nvSpPr>
          <p:cNvPr id="49" name="TextBox 18">
            <a:extLst>
              <a:ext uri="{FF2B5EF4-FFF2-40B4-BE49-F238E27FC236}">
                <a16:creationId xmlns:a16="http://schemas.microsoft.com/office/drawing/2014/main" id="{42BB5DC6-B72F-4E25-B828-9520B8384CC9}"/>
              </a:ext>
            </a:extLst>
          </p:cNvPr>
          <p:cNvSpPr txBox="1"/>
          <p:nvPr/>
        </p:nvSpPr>
        <p:spPr>
          <a:xfrm>
            <a:off x="9917993" y="5866733"/>
            <a:ext cx="6848821" cy="3318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To qualify: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Lots must be approximately equal (60-40 split)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Each at least 1,200 sf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No demolition/alteration if:</a:t>
            </a:r>
          </a:p>
          <a:p>
            <a:pPr marL="1200150" lvl="2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Lower income, rent controlled, or rented in the last 3 years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No historic districts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pc="36" dirty="0">
                <a:solidFill>
                  <a:srgbClr val="3D4248"/>
                </a:solidFill>
                <a:latin typeface="Poppins Light"/>
              </a:rPr>
              <a:t>Not previously subdivided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endParaRPr lang="en-US" spc="36" dirty="0">
              <a:solidFill>
                <a:srgbClr val="3D4248"/>
              </a:solidFill>
              <a:latin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3447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2392672" y="2497968"/>
            <a:ext cx="6123430" cy="2998363"/>
            <a:chOff x="0" y="-57151"/>
            <a:chExt cx="8164574" cy="399781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57151"/>
              <a:ext cx="816457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799" spc="-27" dirty="0">
                  <a:solidFill>
                    <a:srgbClr val="3D4248"/>
                  </a:solidFill>
                  <a:latin typeface="Poppins Medium Bold"/>
                </a:rPr>
                <a:t>SB 9 – Legal Quick Guide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92765"/>
              <a:ext cx="8164574" cy="2947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9"/>
                </a:lnSpc>
              </a:pPr>
              <a:r>
                <a:rPr lang="en-US" sz="2199" spc="43" dirty="0">
                  <a:solidFill>
                    <a:srgbClr val="3D4248"/>
                  </a:solidFill>
                  <a:latin typeface="Poppins Light"/>
                  <a:hlinkClick r:id="rId2"/>
                </a:rPr>
                <a:t>https://www.car.org/-/media/CAR/Documents/Transaction-Center/PDF/QUICK-GUIDES/Quick-Guide---Californias-Senate-Bill-9---Residential-Lot-Splits-and-2-units.pdf</a:t>
              </a:r>
              <a:r>
                <a:rPr lang="en-US" sz="2199" spc="43" dirty="0">
                  <a:solidFill>
                    <a:srgbClr val="3D4248"/>
                  </a:solidFill>
                  <a:latin typeface="Poppins Light"/>
                </a:rPr>
                <a:t>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7800" y="2577137"/>
            <a:ext cx="341800" cy="3418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630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2732394" y="809345"/>
            <a:ext cx="12823211" cy="1151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spc="-240" dirty="0">
                <a:solidFill>
                  <a:srgbClr val="3D4248"/>
                </a:solidFill>
                <a:latin typeface="Poppins Medium"/>
              </a:rPr>
              <a:t>Resources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113699" y="2497968"/>
            <a:ext cx="6564320" cy="2998363"/>
            <a:chOff x="0" y="-57151"/>
            <a:chExt cx="8752427" cy="399781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57151"/>
              <a:ext cx="816457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799" spc="-27" dirty="0">
                  <a:solidFill>
                    <a:srgbClr val="3D4248"/>
                  </a:solidFill>
                  <a:latin typeface="Poppins Medium Bold"/>
                </a:rPr>
                <a:t>Virtual Legislative Day Content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92765"/>
              <a:ext cx="8752427" cy="29479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519"/>
                </a:lnSpc>
              </a:pPr>
              <a:r>
                <a:rPr lang="en-US" sz="2199" spc="43" dirty="0">
                  <a:solidFill>
                    <a:srgbClr val="3D4248"/>
                  </a:solidFill>
                  <a:latin typeface="Poppins Light"/>
                </a:rPr>
                <a:t>Registration open until March 14: </a:t>
              </a:r>
              <a:r>
                <a:rPr lang="en-US" sz="2199" spc="43" dirty="0">
                  <a:solidFill>
                    <a:srgbClr val="3D4248"/>
                  </a:solidFill>
                  <a:latin typeface="Poppins Light"/>
                  <a:hlinkClick r:id="rId3"/>
                </a:rPr>
                <a:t>https://whova.com/portal/registration/legis_202203/</a:t>
              </a:r>
              <a:r>
                <a:rPr lang="en-US" sz="2199" spc="43" dirty="0">
                  <a:solidFill>
                    <a:srgbClr val="3D4248"/>
                  </a:solidFill>
                  <a:latin typeface="Poppins Light"/>
                </a:rPr>
                <a:t> </a:t>
              </a:r>
            </a:p>
            <a:p>
              <a:pPr>
                <a:lnSpc>
                  <a:spcPts val="3519"/>
                </a:lnSpc>
              </a:pPr>
              <a:r>
                <a:rPr lang="en-US" sz="2199" spc="43" dirty="0">
                  <a:solidFill>
                    <a:srgbClr val="3D4248"/>
                  </a:solidFill>
                  <a:latin typeface="Poppins Light"/>
                </a:rPr>
                <a:t>Recordings:  </a:t>
              </a:r>
              <a:r>
                <a:rPr lang="en-US" sz="2199" spc="43" dirty="0">
                  <a:solidFill>
                    <a:srgbClr val="3D4248"/>
                  </a:solidFill>
                  <a:latin typeface="Poppins Light"/>
                  <a:hlinkClick r:id="rId4"/>
                </a:rPr>
                <a:t>https://carlegday22.events.whova.com</a:t>
              </a:r>
              <a:r>
                <a:rPr lang="en-US" sz="2199" spc="43" dirty="0">
                  <a:solidFill>
                    <a:srgbClr val="3D4248"/>
                  </a:solidFill>
                  <a:latin typeface="Poppins Light"/>
                </a:rPr>
                <a:t>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144000" y="2406237"/>
            <a:ext cx="341800" cy="341800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630F"/>
            </a:solidFill>
          </p:spPr>
        </p:sp>
      </p:grpSp>
      <p:grpSp>
        <p:nvGrpSpPr>
          <p:cNvPr id="22" name="Group 15">
            <a:extLst>
              <a:ext uri="{FF2B5EF4-FFF2-40B4-BE49-F238E27FC236}">
                <a16:creationId xmlns:a16="http://schemas.microsoft.com/office/drawing/2014/main" id="{A71E4DB9-5085-4E24-9338-DCE3ACADF1B3}"/>
              </a:ext>
            </a:extLst>
          </p:cNvPr>
          <p:cNvGrpSpPr/>
          <p:nvPr/>
        </p:nvGrpSpPr>
        <p:grpSpPr>
          <a:xfrm>
            <a:off x="3276600" y="6570954"/>
            <a:ext cx="13401419" cy="2100682"/>
            <a:chOff x="0" y="-57151"/>
            <a:chExt cx="8752427" cy="2800909"/>
          </a:xfrm>
        </p:grpSpPr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798C1B37-402A-4469-9F69-3EF980B05412}"/>
                </a:ext>
              </a:extLst>
            </p:cNvPr>
            <p:cNvSpPr txBox="1"/>
            <p:nvPr/>
          </p:nvSpPr>
          <p:spPr>
            <a:xfrm>
              <a:off x="0" y="-57151"/>
              <a:ext cx="816457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799" spc="-27" dirty="0">
                  <a:solidFill>
                    <a:srgbClr val="3D4248"/>
                  </a:solidFill>
                  <a:latin typeface="Poppins Medium Bold"/>
                </a:rPr>
                <a:t>C.A.R. HAF Closing Cost Assistance Grant Program</a:t>
              </a:r>
            </a:p>
          </p:txBody>
        </p:sp>
        <p:sp>
          <p:nvSpPr>
            <p:cNvPr id="24" name="TextBox 17">
              <a:extLst>
                <a:ext uri="{FF2B5EF4-FFF2-40B4-BE49-F238E27FC236}">
                  <a16:creationId xmlns:a16="http://schemas.microsoft.com/office/drawing/2014/main" id="{1693E2E5-8071-4FC6-9923-D1F3B2613ED6}"/>
                </a:ext>
              </a:extLst>
            </p:cNvPr>
            <p:cNvSpPr txBox="1"/>
            <p:nvPr/>
          </p:nvSpPr>
          <p:spPr>
            <a:xfrm>
              <a:off x="0" y="992765"/>
              <a:ext cx="8752427" cy="1750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519"/>
                </a:lnSpc>
              </a:pPr>
              <a:r>
                <a:rPr lang="en-US" sz="2199" spc="43" dirty="0">
                  <a:solidFill>
                    <a:srgbClr val="3D4248"/>
                  </a:solidFill>
                  <a:latin typeface="Poppins Light"/>
                </a:rPr>
                <a:t>Administered through the Neighborhood Housing Services of LA County (NHS)</a:t>
              </a:r>
            </a:p>
            <a:p>
              <a:pPr>
                <a:lnSpc>
                  <a:spcPts val="3519"/>
                </a:lnSpc>
              </a:pPr>
              <a:r>
                <a:rPr lang="en-US" sz="2199" spc="43" dirty="0">
                  <a:solidFill>
                    <a:srgbClr val="3D4248"/>
                  </a:solidFill>
                  <a:latin typeface="Poppins Light"/>
                  <a:hlinkClick r:id="rId5"/>
                </a:rPr>
                <a:t>https://nhslacounty.org/programs-and-services/closing-cost-assistance-program/</a:t>
              </a:r>
              <a:r>
                <a:rPr lang="en-US" sz="2199" spc="43" dirty="0">
                  <a:solidFill>
                    <a:srgbClr val="3D4248"/>
                  </a:solidFill>
                  <a:latin typeface="Poppins Light"/>
                </a:rPr>
                <a:t>  </a:t>
              </a:r>
            </a:p>
            <a:p>
              <a:pPr>
                <a:lnSpc>
                  <a:spcPts val="3519"/>
                </a:lnSpc>
              </a:pPr>
              <a:r>
                <a:rPr lang="en-US" sz="2199" spc="43" dirty="0">
                  <a:solidFill>
                    <a:srgbClr val="3D4248"/>
                  </a:solidFill>
                  <a:latin typeface="Poppins Light"/>
                </a:rPr>
                <a:t> </a:t>
              </a:r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86A9F72-CD99-4FE7-B1FD-96B3CA32FBFB}"/>
              </a:ext>
            </a:extLst>
          </p:cNvPr>
          <p:cNvGrpSpPr/>
          <p:nvPr/>
        </p:nvGrpSpPr>
        <p:grpSpPr>
          <a:xfrm>
            <a:off x="2221772" y="6650122"/>
            <a:ext cx="341800" cy="341800"/>
            <a:chOff x="0" y="0"/>
            <a:chExt cx="6350000" cy="6350000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9CD71776-1E29-4E40-8EA0-72C2AC7241D3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630F"/>
            </a:solidFill>
          </p:spPr>
        </p:sp>
      </p:grpSp>
    </p:spTree>
    <p:extLst>
      <p:ext uri="{BB962C8B-B14F-4D97-AF65-F5344CB8AC3E}">
        <p14:creationId xmlns:p14="http://schemas.microsoft.com/office/powerpoint/2010/main" val="14860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32477" y="4316772"/>
            <a:ext cx="4728745" cy="221659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22910" y="4240572"/>
            <a:ext cx="8697459" cy="3721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29"/>
              </a:lnSpc>
            </a:pPr>
            <a:r>
              <a:rPr lang="en-US" sz="4235">
                <a:solidFill>
                  <a:srgbClr val="374061"/>
                </a:solidFill>
                <a:latin typeface="Poppins Light"/>
              </a:rPr>
              <a:t>Julie Tomanpos, </a:t>
            </a:r>
          </a:p>
          <a:p>
            <a:pPr>
              <a:lnSpc>
                <a:spcPts val="5929"/>
              </a:lnSpc>
            </a:pPr>
            <a:r>
              <a:rPr lang="en-US" sz="4235">
                <a:solidFill>
                  <a:srgbClr val="374061"/>
                </a:solidFill>
                <a:latin typeface="Poppins Light"/>
              </a:rPr>
              <a:t>Government Affairs Director </a:t>
            </a:r>
          </a:p>
          <a:p>
            <a:pPr>
              <a:lnSpc>
                <a:spcPts val="5929"/>
              </a:lnSpc>
            </a:pPr>
            <a:r>
              <a:rPr lang="en-US" sz="4235">
                <a:solidFill>
                  <a:srgbClr val="374061"/>
                </a:solidFill>
                <a:latin typeface="Poppins Light"/>
              </a:rPr>
              <a:t>Julie@southbayaor.com</a:t>
            </a:r>
          </a:p>
          <a:p>
            <a:pPr>
              <a:lnSpc>
                <a:spcPts val="5929"/>
              </a:lnSpc>
            </a:pPr>
            <a:r>
              <a:rPr lang="en-US" sz="4235">
                <a:solidFill>
                  <a:srgbClr val="374061"/>
                </a:solidFill>
                <a:latin typeface="Poppins Light"/>
              </a:rPr>
              <a:t>(310) 326-3010 x715</a:t>
            </a:r>
          </a:p>
          <a:p>
            <a:pPr>
              <a:lnSpc>
                <a:spcPts val="5929"/>
              </a:lnSpc>
            </a:pPr>
            <a:endParaRPr lang="en-US" sz="4235">
              <a:solidFill>
                <a:srgbClr val="374061"/>
              </a:solidFill>
              <a:latin typeface="Poppins Ligh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22910" y="2189473"/>
            <a:ext cx="14260303" cy="121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30"/>
              </a:lnSpc>
            </a:pPr>
            <a:r>
              <a:rPr lang="en-US" sz="7093">
                <a:solidFill>
                  <a:srgbClr val="374061"/>
                </a:solidFill>
                <a:latin typeface="Poppins Medium Bold"/>
              </a:rPr>
              <a:t>Get in touch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608</Words>
  <Application>Microsoft Office PowerPoint</Application>
  <PresentationFormat>Custom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Poppins Light</vt:lpstr>
      <vt:lpstr>Poppins Medium Italics</vt:lpstr>
      <vt:lpstr>Arial</vt:lpstr>
      <vt:lpstr>Poppins Medium Bold</vt:lpstr>
      <vt:lpstr>Calibri</vt:lpstr>
      <vt:lpstr>Poppins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Outreach</dc:title>
  <cp:lastModifiedBy>Julie Tran</cp:lastModifiedBy>
  <cp:revision>3</cp:revision>
  <dcterms:created xsi:type="dcterms:W3CDTF">2006-08-16T00:00:00Z</dcterms:created>
  <dcterms:modified xsi:type="dcterms:W3CDTF">2022-03-08T01:26:08Z</dcterms:modified>
  <dc:identifier>DAEouu7SzNM</dc:identifier>
</cp:coreProperties>
</file>