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Afrah Bold" pitchFamily="2" charset="0"/>
      <p:regular r:id="rId33"/>
      <p:bold r:id="rId34"/>
    </p:embeddedFont>
    <p:embeddedFont>
      <p:font typeface="Aileron Regular" pitchFamily="2" charset="77"/>
      <p:regular r:id="rId35"/>
    </p:embeddedFont>
    <p:embeddedFont>
      <p:font typeface="Arimo" panose="020B0604020202020204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Open Sans Bold" panose="020B0606030504020204" pitchFamily="34" charset="0"/>
      <p:regular r:id="rId41"/>
      <p:bold r:id="rId42"/>
      <p:italic r:id="rId43"/>
    </p:embeddedFont>
    <p:embeddedFont>
      <p:font typeface="Raleway" panose="020B0003030101060003" pitchFamily="34" charset="0"/>
      <p:regular r:id="rId44"/>
      <p:bold r:id="rId45"/>
      <p:italic r:id="rId46"/>
      <p:boldItalic r:id="rId47"/>
    </p:embeddedFont>
    <p:embeddedFont>
      <p:font typeface="Raleway Bold" panose="020B0003030101060003" pitchFamily="34" charset="0"/>
      <p:regular r:id="rId48"/>
      <p:bold r:id="rId49"/>
      <p:italic r:id="rId50"/>
      <p:boldItalic r:id="rId51"/>
    </p:embeddedFont>
    <p:embeddedFont>
      <p:font typeface="Raleway Italics" panose="020B0003030101060003" pitchFamily="34" charset="0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3000"/>
          </a:blip>
          <a:srcRect l="4483" t="19132" b="19132"/>
          <a:stretch>
            <a:fillRect/>
          </a:stretch>
        </p:blipFill>
        <p:spPr>
          <a:xfrm>
            <a:off x="-180672" y="-143251"/>
            <a:ext cx="18649343" cy="904031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84974" y="8897059"/>
            <a:ext cx="19457947" cy="1966243"/>
            <a:chOff x="0" y="0"/>
            <a:chExt cx="25943929" cy="262165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5943929" cy="2621658"/>
            </a:xfrm>
            <a:prstGeom prst="rect">
              <a:avLst/>
            </a:prstGeom>
            <a:solidFill>
              <a:srgbClr val="FAFAF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176845" y="686058"/>
              <a:ext cx="15590240" cy="500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400" spc="120">
                  <a:solidFill>
                    <a:srgbClr val="000000"/>
                  </a:solidFill>
                  <a:latin typeface="Open Sans Bold"/>
                </a:rPr>
                <a:t>Presented by James Sanders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55171" y="2172677"/>
            <a:ext cx="14977658" cy="4386303"/>
            <a:chOff x="0" y="0"/>
            <a:chExt cx="19970211" cy="5848403"/>
          </a:xfrm>
        </p:grpSpPr>
        <p:sp>
          <p:nvSpPr>
            <p:cNvPr id="7" name="TextBox 7"/>
            <p:cNvSpPr txBox="1"/>
            <p:nvPr/>
          </p:nvSpPr>
          <p:spPr>
            <a:xfrm>
              <a:off x="2189986" y="-9525"/>
              <a:ext cx="1559024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spc="450">
                  <a:solidFill>
                    <a:srgbClr val="FAFAFA"/>
                  </a:solidFill>
                  <a:latin typeface="Raleway"/>
                </a:rPr>
                <a:t>RE/MAX ESTATE PROPERTIES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97078"/>
              <a:ext cx="19970211" cy="4251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en-US" sz="12000">
                  <a:solidFill>
                    <a:srgbClr val="FAFAFA"/>
                  </a:solidFill>
                  <a:latin typeface="Raleway Italics"/>
                </a:rPr>
                <a:t>TOP PRODUCERS</a:t>
              </a:r>
            </a:p>
            <a:p>
              <a:pPr algn="ctr">
                <a:lnSpc>
                  <a:spcPts val="12000"/>
                </a:lnSpc>
              </a:pPr>
              <a:r>
                <a:rPr lang="en-US" sz="12000">
                  <a:solidFill>
                    <a:srgbClr val="FAFAFA"/>
                  </a:solidFill>
                  <a:latin typeface="Raleway Italics"/>
                </a:rPr>
                <a:t>NOVEMBER 2021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990" b="905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89969" y="3810239"/>
            <a:ext cx="13508062" cy="3033263"/>
            <a:chOff x="0" y="0"/>
            <a:chExt cx="18010750" cy="4044351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456412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49428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AFAFA"/>
                  </a:solidFill>
                  <a:latin typeface="Raleway"/>
                </a:rPr>
                <a:t>WEST LOS ANGELES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36407"/>
              <a:ext cx="1078764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1033"/>
          <a:stretch>
            <a:fillRect/>
          </a:stretch>
        </p:blipFill>
        <p:spPr>
          <a:xfrm>
            <a:off x="11320013" y="0"/>
            <a:ext cx="12344400" cy="104215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859" r="30478"/>
          <a:stretch>
            <a:fillRect/>
          </a:stretch>
        </p:blipFill>
        <p:spPr>
          <a:xfrm>
            <a:off x="11200857" y="0"/>
            <a:ext cx="9979044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214314" y="286820"/>
            <a:ext cx="12612261" cy="4122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WEST LOS ANGELES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76656" y="2723879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Jose Fregoso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Michele Walman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Elizabeth Marquart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202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49994" y="1865734"/>
            <a:ext cx="3200962" cy="59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Solo Agents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8966" y="5678565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669" r="1907" b="866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96576" y="4765753"/>
            <a:ext cx="13508062" cy="3051043"/>
            <a:chOff x="0" y="0"/>
            <a:chExt cx="18010750" cy="4068058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480118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73135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FFFFF"/>
                  </a:solidFill>
                  <a:latin typeface="Raleway"/>
                </a:rPr>
                <a:t>BEVERLY HILLS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36407"/>
              <a:ext cx="10787640" cy="706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90"/>
                </a:lnSpc>
              </a:pPr>
              <a:r>
                <a:rPr lang="en-US" sz="3300" spc="165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55" r="4914" b="1155"/>
          <a:stretch>
            <a:fillRect/>
          </a:stretch>
        </p:blipFill>
        <p:spPr>
          <a:xfrm>
            <a:off x="11471933" y="-556158"/>
            <a:ext cx="7392370" cy="113993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1033"/>
          <a:stretch>
            <a:fillRect/>
          </a:stretch>
        </p:blipFill>
        <p:spPr>
          <a:xfrm>
            <a:off x="11320013" y="0"/>
            <a:ext cx="12344400" cy="104215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859" r="30478"/>
          <a:stretch>
            <a:fillRect/>
          </a:stretch>
        </p:blipFill>
        <p:spPr>
          <a:xfrm>
            <a:off x="11200857" y="0"/>
            <a:ext cx="9979044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214314" y="286820"/>
            <a:ext cx="12612261" cy="4122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BEVERLY HILLS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76656" y="2723879"/>
            <a:ext cx="11231741" cy="1261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Mary Chiu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49994" y="1865734"/>
            <a:ext cx="3200962" cy="59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Solo Agents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8" t="1108" b="164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96576" y="4765753"/>
            <a:ext cx="13508062" cy="3051043"/>
            <a:chOff x="0" y="0"/>
            <a:chExt cx="18010750" cy="4068058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480118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73135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FFFFF"/>
                  </a:solidFill>
                  <a:latin typeface="Raleway"/>
                </a:rPr>
                <a:t>HIGHLAND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36407"/>
              <a:ext cx="10787640" cy="706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90"/>
                </a:lnSpc>
              </a:pPr>
              <a:r>
                <a:rPr lang="en-US" sz="3300" spc="165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8302" t="751" r="46535" b="1978"/>
          <a:stretch>
            <a:fillRect/>
          </a:stretch>
        </p:blipFill>
        <p:spPr>
          <a:xfrm>
            <a:off x="11119176" y="0"/>
            <a:ext cx="7168824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214314" y="286820"/>
            <a:ext cx="12612261" cy="4122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HIGHLAND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76656" y="2723879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Jane Sager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Mike Pennings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Gerry Athas-Vazquez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202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0967" y="1856209"/>
            <a:ext cx="331901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8966" y="5678565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171" r="997" b="904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556161" y="4369291"/>
            <a:ext cx="13508062" cy="3112638"/>
            <a:chOff x="0" y="0"/>
            <a:chExt cx="18010750" cy="4150185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562245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98323"/>
              <a:ext cx="18010750" cy="1424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45"/>
                </a:lnSpc>
              </a:pPr>
              <a:r>
                <a:rPr lang="en-US" sz="6650">
                  <a:solidFill>
                    <a:srgbClr val="FAFAFA"/>
                  </a:solidFill>
                  <a:latin typeface="Raleway"/>
                </a:rPr>
                <a:t>SILICON BEACH 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45932"/>
              <a:ext cx="10787640" cy="750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 spc="175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8793" t="2844" r="8793"/>
          <a:stretch>
            <a:fillRect/>
          </a:stretch>
        </p:blipFill>
        <p:spPr>
          <a:xfrm>
            <a:off x="11471933" y="0"/>
            <a:ext cx="6980867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214314" y="286820"/>
            <a:ext cx="12612261" cy="550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SILICON BEACH </a:t>
            </a:r>
          </a:p>
          <a:p>
            <a:pPr algn="ctr">
              <a:lnSpc>
                <a:spcPts val="10877"/>
              </a:lnSpc>
            </a:pPr>
            <a:r>
              <a:rPr lang="en-US" sz="1200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94112" y="2941490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Elizabeth Campos Layne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Theresa Lehr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Carl Izbicki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202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0967" y="1856209"/>
            <a:ext cx="331901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1202" y="5691503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49074" r="13013"/>
          <a:stretch>
            <a:fillRect/>
          </a:stretch>
        </p:blipFill>
        <p:spPr>
          <a:xfrm>
            <a:off x="11646618" y="0"/>
            <a:ext cx="6641382" cy="1043399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-214314" y="286820"/>
            <a:ext cx="12612261" cy="4122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SILICON BEACH </a:t>
            </a:r>
            <a:r>
              <a:rPr lang="en-US" sz="1200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27718" y="2704469"/>
            <a:ext cx="12143988" cy="1261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Kevin and Kaz Gallaher Team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22432" y="1856209"/>
            <a:ext cx="225608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Teams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407" r="4776" b="181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89969" y="4800438"/>
            <a:ext cx="13508062" cy="3033263"/>
            <a:chOff x="0" y="0"/>
            <a:chExt cx="18010750" cy="4044351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456412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49428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AFAFA"/>
                  </a:solidFill>
                  <a:latin typeface="Raleway"/>
                </a:rPr>
                <a:t>MALGA COVE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36407"/>
              <a:ext cx="1078764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50" b="9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65024" y="3609088"/>
            <a:ext cx="13508062" cy="3068823"/>
            <a:chOff x="0" y="0"/>
            <a:chExt cx="18010750" cy="4091765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503825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39903"/>
              <a:ext cx="18010750" cy="1424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45"/>
                </a:lnSpc>
              </a:pPr>
              <a:r>
                <a:rPr lang="en-US" sz="6650">
                  <a:solidFill>
                    <a:srgbClr val="FFFFFF"/>
                  </a:solidFill>
                  <a:latin typeface="Raleway"/>
                </a:rPr>
                <a:t>MANHATTAN BEACH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36407"/>
              <a:ext cx="1078764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9748" r="36313"/>
          <a:stretch>
            <a:fillRect/>
          </a:stretch>
        </p:blipFill>
        <p:spPr>
          <a:xfrm>
            <a:off x="11471933" y="82155"/>
            <a:ext cx="6861513" cy="1041413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13229" y="286820"/>
            <a:ext cx="12612261" cy="4122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MALAGA COVE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76656" y="2695304"/>
            <a:ext cx="12101714" cy="4312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41"/>
              </a:lnSpc>
            </a:pPr>
            <a:r>
              <a:rPr lang="en-US" sz="6159" spc="18">
                <a:solidFill>
                  <a:srgbClr val="FAFAFA"/>
                </a:solidFill>
                <a:latin typeface="Raleway"/>
              </a:rPr>
              <a:t>Jackie Wang-Dojiri </a:t>
            </a:r>
          </a:p>
          <a:p>
            <a:pPr>
              <a:lnSpc>
                <a:spcPts val="11641"/>
              </a:lnSpc>
            </a:pPr>
            <a:r>
              <a:rPr lang="en-US" sz="6159" spc="18">
                <a:solidFill>
                  <a:srgbClr val="FAFAFA"/>
                </a:solidFill>
                <a:latin typeface="Raleway"/>
              </a:rPr>
              <a:t>Michael Talbot </a:t>
            </a:r>
          </a:p>
          <a:p>
            <a:pPr>
              <a:lnSpc>
                <a:spcPts val="11641"/>
              </a:lnSpc>
            </a:pPr>
            <a:r>
              <a:rPr lang="en-US" sz="6159" spc="18">
                <a:solidFill>
                  <a:srgbClr val="FAFAFA"/>
                </a:solidFill>
                <a:latin typeface="Raleway"/>
              </a:rPr>
              <a:t>Tuba Ghannadi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202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0967" y="1856209"/>
            <a:ext cx="331901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1202" y="5843423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4723" r="16823"/>
          <a:stretch>
            <a:fillRect/>
          </a:stretch>
        </p:blipFill>
        <p:spPr>
          <a:xfrm>
            <a:off x="11471933" y="0"/>
            <a:ext cx="6816067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13229" y="286820"/>
            <a:ext cx="12612261" cy="4122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MALAGA COVE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76656" y="2723879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Kelly Evans &amp; Laura Medina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The Tyndall Team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The Chamberlain Team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202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22432" y="1856209"/>
            <a:ext cx="225608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Teams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8966" y="5719500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903" r="2150" b="10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123450" y="4360349"/>
            <a:ext cx="13508062" cy="3033263"/>
            <a:chOff x="0" y="0"/>
            <a:chExt cx="18010750" cy="4044351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456412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49428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AFAFA"/>
                  </a:solidFill>
                  <a:latin typeface="Raleway"/>
                </a:rPr>
                <a:t>MIRALESTE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36407"/>
              <a:ext cx="1078764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0911" r="36999"/>
          <a:stretch>
            <a:fillRect/>
          </a:stretch>
        </p:blipFill>
        <p:spPr>
          <a:xfrm>
            <a:off x="11471933" y="-103927"/>
            <a:ext cx="7216680" cy="1039092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13229" y="286820"/>
            <a:ext cx="12612261" cy="550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MIRALESTE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76656" y="2723879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Sheri McHale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Gordon Teuber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Letty Rivera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202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0967" y="1856209"/>
            <a:ext cx="331901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1202" y="5714578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3149" r="28551"/>
          <a:stretch>
            <a:fillRect/>
          </a:stretch>
        </p:blipFill>
        <p:spPr>
          <a:xfrm>
            <a:off x="11252855" y="0"/>
            <a:ext cx="7035145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13229" y="286820"/>
            <a:ext cx="12612261" cy="550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MIRALESTE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86489" y="2844643"/>
            <a:ext cx="11053007" cy="233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70"/>
              </a:lnSpc>
            </a:pPr>
            <a:r>
              <a:rPr lang="en-US" sz="5116" spc="15">
                <a:solidFill>
                  <a:srgbClr val="FAFAFA"/>
                </a:solidFill>
                <a:latin typeface="Raleway"/>
              </a:rPr>
              <a:t>Jerry and Laura Yutronich Team</a:t>
            </a:r>
          </a:p>
          <a:p>
            <a:pPr>
              <a:lnSpc>
                <a:spcPts val="9670"/>
              </a:lnSpc>
            </a:pPr>
            <a:r>
              <a:rPr lang="en-US" sz="5116" spc="15">
                <a:solidFill>
                  <a:srgbClr val="FAFAFA"/>
                </a:solidFill>
                <a:latin typeface="Raleway"/>
              </a:rPr>
              <a:t>The Todora Team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72751"/>
            <a:ext cx="1202231" cy="1179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63"/>
              </a:lnSpc>
              <a:spcBef>
                <a:spcPct val="0"/>
              </a:spcBef>
            </a:pPr>
            <a:r>
              <a:rPr lang="en-US" sz="7279" spc="363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64278" y="1865734"/>
            <a:ext cx="2172395" cy="59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Teams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401" y="4106353"/>
            <a:ext cx="1359469" cy="1179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63"/>
              </a:lnSpc>
              <a:spcBef>
                <a:spcPct val="0"/>
              </a:spcBef>
            </a:pPr>
            <a:r>
              <a:rPr lang="en-US" sz="7279" spc="363">
                <a:solidFill>
                  <a:srgbClr val="FFFFFF"/>
                </a:solidFill>
                <a:latin typeface="Raleway"/>
              </a:rPr>
              <a:t>#2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363" r="1608" b="1064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89969" y="4305338"/>
            <a:ext cx="13508062" cy="3033263"/>
            <a:chOff x="0" y="0"/>
            <a:chExt cx="18010750" cy="4044351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456412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49428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FFFFF"/>
                  </a:solidFill>
                  <a:latin typeface="Raleway"/>
                </a:rPr>
                <a:t>SILVER SPUR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36407"/>
              <a:ext cx="1078764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45122" r="11522"/>
          <a:stretch>
            <a:fillRect/>
          </a:stretch>
        </p:blipFill>
        <p:spPr>
          <a:xfrm>
            <a:off x="11317803" y="-434189"/>
            <a:ext cx="6970197" cy="1072118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13229" y="286820"/>
            <a:ext cx="12612261" cy="550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SILVER SPUR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94112" y="2943399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Kevin Moen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Gayle Probst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Johannes Steinbeck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7020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0967" y="1856209"/>
            <a:ext cx="331901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1202" y="5693412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9698" r="36156"/>
          <a:stretch>
            <a:fillRect/>
          </a:stretch>
        </p:blipFill>
        <p:spPr>
          <a:xfrm>
            <a:off x="11471933" y="0"/>
            <a:ext cx="6816067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455656" y="345048"/>
            <a:ext cx="12612261" cy="550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SILVER SPUR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Afrah Bold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Afrah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30670" y="2942136"/>
            <a:ext cx="9841262" cy="2585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65"/>
              </a:lnSpc>
            </a:pPr>
            <a:r>
              <a:rPr lang="en-US" sz="5643" spc="16">
                <a:solidFill>
                  <a:srgbClr val="FAFAFA"/>
                </a:solidFill>
                <a:latin typeface="Raleway"/>
              </a:rPr>
              <a:t>Kirby Larson &amp; Haley Larson </a:t>
            </a:r>
          </a:p>
          <a:p>
            <a:pPr>
              <a:lnSpc>
                <a:spcPts val="10665"/>
              </a:lnSpc>
            </a:pPr>
            <a:r>
              <a:rPr lang="en-US" sz="5643" spc="16">
                <a:solidFill>
                  <a:srgbClr val="FAFAFA"/>
                </a:solidFill>
                <a:latin typeface="Raleway"/>
              </a:rPr>
              <a:t>Sean &amp; Jon Rodriguez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593" y="2921455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64327" y="1865734"/>
            <a:ext cx="2172295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Teams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8775" y="4375807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724" b="179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89907" y="4427308"/>
            <a:ext cx="13508062" cy="3059298"/>
            <a:chOff x="0" y="0"/>
            <a:chExt cx="18010750" cy="4079065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491125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84142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AFAFA"/>
                  </a:solidFill>
                  <a:latin typeface="Raleway"/>
                </a:rPr>
                <a:t>SOUTH BAY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55457"/>
              <a:ext cx="10787640" cy="736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z="3400" spc="17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6853" r="43652"/>
          <a:stretch>
            <a:fillRect/>
          </a:stretch>
        </p:blipFill>
        <p:spPr>
          <a:xfrm>
            <a:off x="11326610" y="-111481"/>
            <a:ext cx="7199703" cy="1039848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13229" y="286820"/>
            <a:ext cx="12612261" cy="550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SOUTH BAY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69586" y="2859453"/>
            <a:ext cx="9999392" cy="407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01"/>
              </a:lnSpc>
            </a:pPr>
            <a:r>
              <a:rPr lang="en-US" sz="5820" spc="17">
                <a:solidFill>
                  <a:srgbClr val="FAFAFA"/>
                </a:solidFill>
                <a:latin typeface="Raleway"/>
              </a:rPr>
              <a:t>Ken Conant </a:t>
            </a:r>
          </a:p>
          <a:p>
            <a:pPr>
              <a:lnSpc>
                <a:spcPts val="11001"/>
              </a:lnSpc>
            </a:pPr>
            <a:r>
              <a:rPr lang="en-US" sz="5820" spc="17">
                <a:solidFill>
                  <a:srgbClr val="FAFAFA"/>
                </a:solidFill>
                <a:latin typeface="Raleway"/>
              </a:rPr>
              <a:t>Tiffany McGuinness </a:t>
            </a:r>
          </a:p>
          <a:p>
            <a:pPr>
              <a:lnSpc>
                <a:spcPts val="11001"/>
              </a:lnSpc>
            </a:pPr>
            <a:r>
              <a:rPr lang="en-US" sz="5820" spc="17">
                <a:solidFill>
                  <a:srgbClr val="FAFAFA"/>
                </a:solidFill>
                <a:latin typeface="Raleway"/>
              </a:rPr>
              <a:t>Paul Yu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202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0967" y="1856209"/>
            <a:ext cx="331901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1202" y="5843423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0000"/>
          <a:stretch>
            <a:fillRect/>
          </a:stretch>
        </p:blipFill>
        <p:spPr>
          <a:xfrm>
            <a:off x="11340885" y="0"/>
            <a:ext cx="123444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94104" y="2960573"/>
            <a:ext cx="11375486" cy="418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71"/>
              </a:lnSpc>
            </a:pPr>
            <a:r>
              <a:rPr lang="en-US" sz="6016" spc="18" dirty="0">
                <a:solidFill>
                  <a:srgbClr val="FAFAFA"/>
                </a:solidFill>
                <a:latin typeface="Raleway"/>
              </a:rPr>
              <a:t>Dan </a:t>
            </a:r>
            <a:r>
              <a:rPr lang="en-US" sz="6016" spc="18" dirty="0" err="1">
                <a:solidFill>
                  <a:srgbClr val="FAFAFA"/>
                </a:solidFill>
                <a:latin typeface="Raleway"/>
              </a:rPr>
              <a:t>Boag</a:t>
            </a:r>
            <a:r>
              <a:rPr lang="en-US" sz="6016" spc="18" dirty="0">
                <a:solidFill>
                  <a:srgbClr val="FAFAFA"/>
                </a:solidFill>
                <a:latin typeface="Raleway"/>
              </a:rPr>
              <a:t> </a:t>
            </a:r>
          </a:p>
          <a:p>
            <a:pPr>
              <a:lnSpc>
                <a:spcPts val="11371"/>
              </a:lnSpc>
            </a:pPr>
            <a:r>
              <a:rPr lang="en-US" sz="6016" spc="18" dirty="0">
                <a:solidFill>
                  <a:srgbClr val="FAFAFA"/>
                </a:solidFill>
                <a:latin typeface="Raleway"/>
              </a:rPr>
              <a:t>Beau Lazar </a:t>
            </a:r>
          </a:p>
          <a:p>
            <a:pPr>
              <a:lnSpc>
                <a:spcPts val="11371"/>
              </a:lnSpc>
            </a:pPr>
            <a:r>
              <a:rPr lang="en-US" sz="6016" spc="18" dirty="0">
                <a:solidFill>
                  <a:srgbClr val="FAFAFA"/>
                </a:solidFill>
                <a:latin typeface="Raleway"/>
              </a:rPr>
              <a:t>Jay </a:t>
            </a:r>
            <a:r>
              <a:rPr lang="en-US" sz="6016" spc="18" dirty="0" err="1">
                <a:solidFill>
                  <a:srgbClr val="FAFAFA"/>
                </a:solidFill>
                <a:latin typeface="Raleway"/>
              </a:rPr>
              <a:t>Deai</a:t>
            </a:r>
            <a:r>
              <a:rPr lang="en-US" sz="6016" spc="18" dirty="0">
                <a:solidFill>
                  <a:srgbClr val="FAFAFA"/>
                </a:solidFill>
                <a:latin typeface="Raleway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5632" y="3002651"/>
            <a:ext cx="1376867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5632" y="4369988"/>
            <a:ext cx="1376867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 dirty="0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5632" y="5848633"/>
            <a:ext cx="1551768" cy="1281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 dirty="0">
                <a:solidFill>
                  <a:srgbClr val="FFFFFF"/>
                </a:solidFill>
                <a:latin typeface="Raleway"/>
              </a:rPr>
              <a:t>#3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399438" y="137347"/>
            <a:ext cx="12499825" cy="137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1"/>
              </a:lnSpc>
            </a:pPr>
            <a:r>
              <a:rPr lang="en-US" sz="8528">
                <a:solidFill>
                  <a:srgbClr val="FAFAFA"/>
                </a:solidFill>
                <a:latin typeface="Raleway"/>
              </a:rPr>
              <a:t>MANHATTAN BEACH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49994" y="1865734"/>
            <a:ext cx="3200962" cy="59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Solo Agents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3" t="13492" b="32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89969" y="3938598"/>
            <a:ext cx="13508062" cy="3033263"/>
            <a:chOff x="0" y="0"/>
            <a:chExt cx="18010750" cy="4044351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456412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49428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FFFFF"/>
                  </a:solidFill>
                  <a:latin typeface="Raleway"/>
                </a:rPr>
                <a:t>REDONDO BEACH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36407"/>
              <a:ext cx="1078764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16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34395" r="13900"/>
          <a:stretch>
            <a:fillRect/>
          </a:stretch>
        </p:blipFill>
        <p:spPr>
          <a:xfrm>
            <a:off x="11253009" y="-190499"/>
            <a:ext cx="7034991" cy="104775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313229" y="286820"/>
            <a:ext cx="12612261" cy="6885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REDONDO BEACH</a:t>
            </a:r>
            <a:r>
              <a:rPr lang="en-US" sz="8367">
                <a:solidFill>
                  <a:srgbClr val="FAFAFA"/>
                </a:solidFill>
                <a:latin typeface="Raleway Bold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 Bold"/>
            </a:endParaRP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 Bold"/>
            </a:endParaR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 Bold"/>
              </a:rPr>
              <a:t> </a:t>
            </a:r>
          </a:p>
          <a:p>
            <a:pPr algn="ctr">
              <a:lnSpc>
                <a:spcPts val="10877"/>
              </a:lnSpc>
            </a:pPr>
            <a:endParaRPr lang="en-US" sz="8367">
              <a:solidFill>
                <a:srgbClr val="FAFAFA"/>
              </a:solidFill>
              <a:latin typeface="Raleway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76656" y="2723879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Nicole Stober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Mickey Turner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Mindy Fang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1202" y="4317579"/>
            <a:ext cx="1359469" cy="12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z="7731" spc="38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90967" y="1856209"/>
            <a:ext cx="331901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4957" y="5843423"/>
            <a:ext cx="1255714" cy="112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7"/>
              </a:lnSpc>
              <a:spcBef>
                <a:spcPct val="0"/>
              </a:spcBef>
            </a:pPr>
            <a:r>
              <a:rPr lang="en-US" sz="6890" spc="344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71933" y="0"/>
            <a:ext cx="6853714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99438" y="146872"/>
            <a:ext cx="12499825" cy="141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1"/>
              </a:lnSpc>
            </a:pPr>
            <a:r>
              <a:rPr lang="en-US" sz="8828">
                <a:solidFill>
                  <a:srgbClr val="FAFAFA"/>
                </a:solidFill>
                <a:latin typeface="Raleway"/>
              </a:rPr>
              <a:t>MANHATTAN BEACH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7020" y="2863226"/>
            <a:ext cx="1785672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64278" y="1865734"/>
            <a:ext cx="2172395" cy="59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Teams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13041" y="2747107"/>
            <a:ext cx="5502473" cy="1261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4"/>
              </a:lnSpc>
              <a:spcBef>
                <a:spcPct val="0"/>
              </a:spcBef>
            </a:pPr>
            <a:r>
              <a:rPr lang="en-US" sz="5716" spc="17">
                <a:solidFill>
                  <a:srgbClr val="FFFFFF"/>
                </a:solidFill>
                <a:latin typeface="Raleway"/>
              </a:rPr>
              <a:t>The DOR Group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914" r="662" b="726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89969" y="4191746"/>
            <a:ext cx="13508062" cy="3077078"/>
            <a:chOff x="0" y="0"/>
            <a:chExt cx="18010750" cy="4102771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514832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407848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AFAFA"/>
                  </a:solidFill>
                  <a:latin typeface="Raleway"/>
                </a:rPr>
                <a:t>EL SEGUNDO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45932"/>
              <a:ext cx="10787640" cy="750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 spc="175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6479" r="29447"/>
          <a:stretch>
            <a:fillRect/>
          </a:stretch>
        </p:blipFill>
        <p:spPr>
          <a:xfrm>
            <a:off x="11471933" y="0"/>
            <a:ext cx="6800655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99438" y="118297"/>
            <a:ext cx="12499825" cy="1705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01"/>
              </a:lnSpc>
            </a:pPr>
            <a:r>
              <a:rPr lang="en-US" sz="10528">
                <a:solidFill>
                  <a:srgbClr val="FAFAFA"/>
                </a:solidFill>
                <a:latin typeface="Raleway"/>
              </a:rPr>
              <a:t>EL SEGUNDO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51012" y="2801370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Bill Ruane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Jim Marak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De Ann Eccles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64278" y="1865734"/>
            <a:ext cx="2172395" cy="59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Teams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238" y="4120755"/>
            <a:ext cx="1824418" cy="13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1"/>
              </a:lnSpc>
              <a:spcBef>
                <a:spcPct val="0"/>
              </a:spcBef>
            </a:pPr>
            <a:r>
              <a:rPr lang="en-US" sz="8131" spc="406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238" y="5499314"/>
            <a:ext cx="1824418" cy="13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1"/>
              </a:lnSpc>
              <a:spcBef>
                <a:spcPct val="0"/>
              </a:spcBef>
            </a:pPr>
            <a:r>
              <a:rPr lang="en-US" sz="8131" spc="406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523" r="4056" b="95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89969" y="4411790"/>
            <a:ext cx="13508062" cy="3077078"/>
            <a:chOff x="0" y="0"/>
            <a:chExt cx="18010750" cy="4102771"/>
          </a:xfrm>
        </p:grpSpPr>
        <p:sp>
          <p:nvSpPr>
            <p:cNvPr id="4" name="TextBox 4"/>
            <p:cNvSpPr txBox="1"/>
            <p:nvPr/>
          </p:nvSpPr>
          <p:spPr>
            <a:xfrm>
              <a:off x="3611555" y="3514832"/>
              <a:ext cx="10787640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407848"/>
              <a:ext cx="18010750" cy="136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FFFFF"/>
                  </a:solidFill>
                  <a:latin typeface="Raleway"/>
                </a:rPr>
                <a:t>VENICE/ MARINA DEL REY 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1555" y="-45932"/>
              <a:ext cx="10787640" cy="750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 spc="175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3445" r="17873"/>
          <a:stretch>
            <a:fillRect/>
          </a:stretch>
        </p:blipFill>
        <p:spPr>
          <a:xfrm>
            <a:off x="11646963" y="41077"/>
            <a:ext cx="6816067" cy="1020484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892" y="156397"/>
            <a:ext cx="11851184" cy="2310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87"/>
              </a:lnSpc>
            </a:pPr>
            <a:r>
              <a:rPr lang="en-US" sz="7067">
                <a:solidFill>
                  <a:srgbClr val="FAFAFA"/>
                </a:solidFill>
                <a:latin typeface="Raleway"/>
              </a:rPr>
              <a:t>VENICE/ MARINA DEL REY</a:t>
            </a:r>
            <a:r>
              <a:rPr lang="en-US" sz="100">
                <a:solidFill>
                  <a:srgbClr val="FAFAFA"/>
                </a:solidFill>
                <a:latin typeface="Arimo"/>
              </a:rPr>
              <a:t> </a:t>
            </a:r>
            <a:r>
              <a:rPr lang="en-US" sz="70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9187"/>
              </a:lnSpc>
            </a:pPr>
            <a:endParaRPr lang="en-US" sz="7067">
              <a:solidFill>
                <a:srgbClr val="FAFAFA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76656" y="2723879"/>
            <a:ext cx="11231741" cy="400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Terri Davis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J.D. Songstad </a:t>
            </a:r>
          </a:p>
          <a:p>
            <a:pPr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Jane St. John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020" y="2863226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202" y="4308054"/>
            <a:ext cx="1315287" cy="121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4"/>
              </a:lnSpc>
              <a:spcBef>
                <a:spcPct val="0"/>
              </a:spcBef>
            </a:pPr>
            <a:r>
              <a:rPr lang="en-US" sz="7480" spc="374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49994" y="1865734"/>
            <a:ext cx="3200962" cy="59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Solo Agents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8966" y="5678565"/>
            <a:ext cx="1237523" cy="1139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9"/>
              </a:lnSpc>
              <a:spcBef>
                <a:spcPct val="0"/>
              </a:spcBef>
            </a:pPr>
            <a:r>
              <a:rPr lang="en-US" sz="7038" spc="351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9907" r="52306"/>
          <a:stretch>
            <a:fillRect/>
          </a:stretch>
        </p:blipFill>
        <p:spPr>
          <a:xfrm>
            <a:off x="11341716" y="-53547"/>
            <a:ext cx="6946284" cy="1034054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3571" y="334100"/>
            <a:ext cx="11593808" cy="102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7"/>
              </a:lnSpc>
            </a:pPr>
            <a:r>
              <a:rPr lang="en-US" sz="6267">
                <a:solidFill>
                  <a:srgbClr val="FAFAFA"/>
                </a:solidFill>
                <a:latin typeface="Raleway"/>
              </a:rPr>
              <a:t>VENICE/ MARINA DEL REY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0781" y="3148283"/>
            <a:ext cx="11231741" cy="1261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4"/>
              </a:lnSpc>
            </a:pPr>
            <a:r>
              <a:rPr lang="en-US" sz="5716" spc="17">
                <a:solidFill>
                  <a:srgbClr val="FAFAFA"/>
                </a:solidFill>
                <a:latin typeface="Raleway"/>
              </a:rPr>
              <a:t> The Berman Kandel Team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8966" y="3264402"/>
            <a:ext cx="1359469" cy="133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z="8231" spc="41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63331" y="1530073"/>
            <a:ext cx="1974288" cy="59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Team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404</Words>
  <Application>Microsoft Macintosh PowerPoint</Application>
  <PresentationFormat>Custom</PresentationFormat>
  <Paragraphs>173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Raleway</vt:lpstr>
      <vt:lpstr>Open Sans Bold</vt:lpstr>
      <vt:lpstr>Afrah Bold</vt:lpstr>
      <vt:lpstr>Raleway Bold</vt:lpstr>
      <vt:lpstr>Calibri</vt:lpstr>
      <vt:lpstr>Arial</vt:lpstr>
      <vt:lpstr>Raleway Italics</vt:lpstr>
      <vt:lpstr>Arimo</vt:lpstr>
      <vt:lpstr>Aileron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PRODUCERS 2021</dc:title>
  <cp:lastModifiedBy>tgibbs@eplahomes.com</cp:lastModifiedBy>
  <cp:revision>2</cp:revision>
  <dcterms:created xsi:type="dcterms:W3CDTF">2006-08-16T00:00:00Z</dcterms:created>
  <dcterms:modified xsi:type="dcterms:W3CDTF">2021-12-06T22:53:56Z</dcterms:modified>
  <dc:identifier>DAEguhyHq1I</dc:identifier>
</cp:coreProperties>
</file>